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rawings/legacyDiagramText8.bin" ContentType="application/vnd.ms-office.legacyDiagramText"/>
  <Override PartName="/ppt/drawings/legacyDiagramText9.bin" ContentType="application/vnd.ms-office.legacyDiagramText"/>
  <Override PartName="/ppt/slideLayouts/slideLayout10.xml" ContentType="application/vnd.openxmlformats-officedocument.presentationml.slideLayout+xml"/>
  <Default Extension="vml" ContentType="application/vnd.openxmlformats-officedocument.vmlDrawing"/>
  <Override PartName="/ppt/drawings/legacyDiagramText6.bin" ContentType="application/vnd.ms-office.legacyDiagramText"/>
  <Override PartName="/ppt/drawings/legacyDiagramText7.bin" ContentType="application/vnd.ms-office.legacyDiagramText"/>
  <Override PartName="/ppt/drawings/legacyDiagramText11.bin" ContentType="application/vnd.ms-office.legacyDiagramText"/>
  <Override PartName="/ppt/drawings/legacyDiagramText4.bin" ContentType="application/vnd.ms-office.legacyDiagramText"/>
  <Override PartName="/ppt/drawings/legacyDiagramText5.bin" ContentType="application/vnd.ms-office.legacyDiagramText"/>
  <Override PartName="/ppt/drawings/legacyDiagramText10.bin" ContentType="application/vnd.ms-office.legacyDiagramText"/>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rawings/legacyDiagramText1.bin" ContentType="application/vnd.ms-office.legacyDiagramText"/>
  <Override PartName="/ppt/drawings/legacyDiagramText2.bin" ContentType="application/vnd.ms-office.legacyDiagramText"/>
  <Override PartName="/ppt/drawings/legacyDiagramText3.bin" ContentType="application/vnd.ms-office.legacyDiagramText"/>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1"/>
  </p:sldMasterIdLst>
  <p:notesMasterIdLst>
    <p:notesMasterId r:id="rId23"/>
  </p:notesMasterIdLst>
  <p:sldIdLst>
    <p:sldId id="277" r:id="rId2"/>
    <p:sldId id="298" r:id="rId3"/>
    <p:sldId id="281" r:id="rId4"/>
    <p:sldId id="282" r:id="rId5"/>
    <p:sldId id="279" r:id="rId6"/>
    <p:sldId id="283" r:id="rId7"/>
    <p:sldId id="284" r:id="rId8"/>
    <p:sldId id="285" r:id="rId9"/>
    <p:sldId id="286" r:id="rId10"/>
    <p:sldId id="256" r:id="rId11"/>
    <p:sldId id="291" r:id="rId12"/>
    <p:sldId id="287" r:id="rId13"/>
    <p:sldId id="294" r:id="rId14"/>
    <p:sldId id="292" r:id="rId15"/>
    <p:sldId id="296" r:id="rId16"/>
    <p:sldId id="288" r:id="rId17"/>
    <p:sldId id="299" r:id="rId18"/>
    <p:sldId id="300" r:id="rId19"/>
    <p:sldId id="302" r:id="rId20"/>
    <p:sldId id="304" r:id="rId21"/>
    <p:sldId id="301"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4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ervese\doccomuni\SCUOLA%20EDILE\PROGETTI%20VARI\Alcotra\QUESTIONARI\Esame%20dati%20Questionar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it-IT"/>
              <a:t>Comuni Provincia di Cuneo</a:t>
            </a:r>
          </a:p>
        </c:rich>
      </c:tx>
    </c:title>
    <c:plotArea>
      <c:layout/>
      <c:areaChart>
        <c:grouping val="standard"/>
        <c:ser>
          <c:idx val="0"/>
          <c:order val="0"/>
          <c:tx>
            <c:strRef>
              <c:f>Comuni!$B$1</c:f>
              <c:strCache>
                <c:ptCount val="1"/>
                <c:pt idx="0">
                  <c:v>ABITANTI</c:v>
                </c:pt>
              </c:strCache>
            </c:strRef>
          </c:tx>
          <c:cat>
            <c:strRef>
              <c:f>Comuni!$A$3:$A$17</c:f>
              <c:strCache>
                <c:ptCount val="15"/>
                <c:pt idx="0">
                  <c:v>Alba</c:v>
                </c:pt>
                <c:pt idx="1">
                  <c:v>Bra</c:v>
                </c:pt>
                <c:pt idx="2">
                  <c:v>Busca</c:v>
                </c:pt>
                <c:pt idx="3">
                  <c:v>Ceva</c:v>
                </c:pt>
                <c:pt idx="4">
                  <c:v>Costigliole Saluzzo</c:v>
                </c:pt>
                <c:pt idx="5">
                  <c:v>Cuneo</c:v>
                </c:pt>
                <c:pt idx="6">
                  <c:v>Fossano</c:v>
                </c:pt>
                <c:pt idx="7">
                  <c:v>Limone</c:v>
                </c:pt>
                <c:pt idx="8">
                  <c:v>Mondovì</c:v>
                </c:pt>
                <c:pt idx="9">
                  <c:v>Roccaforte Mondovì</c:v>
                </c:pt>
                <c:pt idx="10">
                  <c:v>Rossana</c:v>
                </c:pt>
                <c:pt idx="11">
                  <c:v>Saluzzo</c:v>
                </c:pt>
                <c:pt idx="12">
                  <c:v>Savigliano </c:v>
                </c:pt>
                <c:pt idx="13">
                  <c:v>Venasca</c:v>
                </c:pt>
                <c:pt idx="14">
                  <c:v>Vinadio</c:v>
                </c:pt>
              </c:strCache>
            </c:strRef>
          </c:cat>
          <c:val>
            <c:numRef>
              <c:f>Comuni!$B$2:$B$17</c:f>
              <c:numCache>
                <c:formatCode>General</c:formatCode>
                <c:ptCount val="15"/>
                <c:pt idx="0">
                  <c:v>31000</c:v>
                </c:pt>
                <c:pt idx="1">
                  <c:v>29604</c:v>
                </c:pt>
                <c:pt idx="2">
                  <c:v>10132</c:v>
                </c:pt>
                <c:pt idx="3">
                  <c:v>5768</c:v>
                </c:pt>
                <c:pt idx="4">
                  <c:v>3346</c:v>
                </c:pt>
                <c:pt idx="5">
                  <c:v>56000</c:v>
                </c:pt>
                <c:pt idx="6">
                  <c:v>24373</c:v>
                </c:pt>
                <c:pt idx="7">
                  <c:v>1469</c:v>
                </c:pt>
                <c:pt idx="8">
                  <c:v>22457</c:v>
                </c:pt>
                <c:pt idx="9">
                  <c:v>2200</c:v>
                </c:pt>
                <c:pt idx="10">
                  <c:v>897</c:v>
                </c:pt>
                <c:pt idx="11">
                  <c:v>16968</c:v>
                </c:pt>
                <c:pt idx="12">
                  <c:v>21000</c:v>
                </c:pt>
                <c:pt idx="13">
                  <c:v>1424</c:v>
                </c:pt>
                <c:pt idx="14">
                  <c:v>628</c:v>
                </c:pt>
              </c:numCache>
            </c:numRef>
          </c:val>
        </c:ser>
        <c:axId val="60095872"/>
        <c:axId val="60226176"/>
      </c:areaChart>
      <c:catAx>
        <c:axId val="60095872"/>
        <c:scaling>
          <c:orientation val="minMax"/>
        </c:scaling>
        <c:axPos val="b"/>
        <c:numFmt formatCode="General" sourceLinked="1"/>
        <c:tickLblPos val="nextTo"/>
        <c:crossAx val="60226176"/>
        <c:crosses val="autoZero"/>
        <c:auto val="1"/>
        <c:lblAlgn val="ctr"/>
        <c:lblOffset val="100"/>
      </c:catAx>
      <c:valAx>
        <c:axId val="60226176"/>
        <c:scaling>
          <c:orientation val="minMax"/>
        </c:scaling>
        <c:axPos val="l"/>
        <c:majorGridlines/>
        <c:numFmt formatCode="General" sourceLinked="1"/>
        <c:tickLblPos val="nextTo"/>
        <c:crossAx val="60095872"/>
        <c:crosses val="autoZero"/>
        <c:crossBetween val="midCat"/>
      </c:valAx>
    </c:plotArea>
    <c:legend>
      <c:legendPos val="r"/>
    </c:legend>
    <c:plotVisOnly val="1"/>
    <c:dispBlanksAs val="zero"/>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3556" name="Segnaposto numero diapositiva 3"/>
          <p:cNvSpPr>
            <a:spLocks noGrp="1"/>
          </p:cNvSpPr>
          <p:nvPr>
            <p:ph type="sldNum" sz="quarter" idx="5"/>
          </p:nvPr>
        </p:nvSpPr>
        <p:spPr bwMode="auto">
          <a:xfrm>
            <a:off x="3884613" y="8685213"/>
            <a:ext cx="2971800" cy="45720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6E1B1B86-A2AF-4358-A763-21959CE96C00}" type="slidenum">
              <a:rPr lang="it-IT" smtClean="0"/>
              <a:pPr fontAlgn="base">
                <a:spcBef>
                  <a:spcPct val="0"/>
                </a:spcBef>
                <a:spcAft>
                  <a:spcPct val="0"/>
                </a:spcAft>
                <a:defRPr/>
              </a:pPr>
              <a:t>1</a:t>
            </a:fld>
            <a:endParaRPr lang="it-IT" smtClean="0"/>
          </a:p>
        </p:txBody>
      </p:sp>
      <p:sp>
        <p:nvSpPr>
          <p:cNvPr id="23557" name="Segnaposto intestazione 4"/>
          <p:cNvSpPr>
            <a:spLocks noGrp="1"/>
          </p:cNvSpPr>
          <p:nvPr>
            <p:ph type="hdr" sz="quarter"/>
          </p:nvPr>
        </p:nvSpPr>
        <p:spPr bwMode="auto">
          <a:xfrm>
            <a:off x="0" y="0"/>
            <a:ext cx="2971800" cy="457200"/>
          </a:xfrm>
          <a:prstGeom prst="rect">
            <a:avLst/>
          </a:prstGeom>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it-IT" smtClean="0"/>
              <a:t>ENTE SCUOLA EDILE CUNEO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0864" tIns="45432" rIns="90864" bIns="45432" anchor="b"/>
          <a:lstStyle/>
          <a:p>
            <a:pPr algn="r" eaLnBrk="0" hangingPunct="0"/>
            <a:fld id="{BC57B385-F47E-4FB3-A9DD-87EA3D3341DF}" type="slidenum">
              <a:rPr lang="it-IT" sz="1200">
                <a:latin typeface="Times New Roman" pitchFamily="18" charset="0"/>
              </a:rPr>
              <a:pPr algn="r" eaLnBrk="0" hangingPunct="0"/>
              <a:t>3</a:t>
            </a:fld>
            <a:endParaRPr lang="it-IT" sz="1200">
              <a:latin typeface="Times New Roman" pitchFamily="18" charset="0"/>
            </a:endParaRPr>
          </a:p>
        </p:txBody>
      </p:sp>
      <p:sp>
        <p:nvSpPr>
          <p:cNvPr id="56323" name="Rectangle 2"/>
          <p:cNvSpPr>
            <a:spLocks noGrp="1" noRot="1" noChangeAspect="1" noChangeArrowheads="1" noTextEdit="1"/>
          </p:cNvSpPr>
          <p:nvPr>
            <p:ph type="sldImg"/>
          </p:nvPr>
        </p:nvSpPr>
        <p:spPr bwMode="auto">
          <a:xfrm>
            <a:off x="381000" y="685800"/>
            <a:ext cx="6097588" cy="3430588"/>
          </a:xfrm>
          <a:noFill/>
          <a:ln>
            <a:solidFill>
              <a:srgbClr val="000000"/>
            </a:solidFill>
            <a:miter lim="800000"/>
            <a:headEnd/>
            <a:tailEnd/>
          </a:ln>
        </p:spPr>
      </p:sp>
      <p:sp>
        <p:nvSpPr>
          <p:cNvPr id="56324" name="Rectangle 3"/>
          <p:cNvSpPr>
            <a:spLocks noGrp="1" noChangeArrowheads="1"/>
          </p:cNvSpPr>
          <p:nvPr>
            <p:ph type="body" idx="1"/>
          </p:nvPr>
        </p:nvSpPr>
        <p:spPr bwMode="auto">
          <a:xfrm>
            <a:off x="914400" y="4343400"/>
            <a:ext cx="5029200" cy="4114800"/>
          </a:xfrm>
          <a:noFill/>
        </p:spPr>
        <p:txBody>
          <a:bodyPr wrap="square" lIns="90864" tIns="45432" rIns="90864" bIns="45432" numCol="1" anchor="t" anchorCtr="0" compatLnSpc="1">
            <a:prstTxWarp prst="textNoShape">
              <a:avLst/>
            </a:prstTxWarp>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3048000" y="3124200"/>
            <a:ext cx="82296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10733828" y="1110597"/>
            <a:ext cx="2286000" cy="508000"/>
          </a:xfrm>
        </p:spPr>
        <p:txBody>
          <a:bodyPr/>
          <a:lstStyle/>
          <a:p>
            <a:fld id="{E6F9B8CD-342D-4579-98EC-A8FD6B7370E1}" type="datetimeFigureOut">
              <a:rPr lang="en-US" smtClean="0"/>
              <a:pPr/>
              <a:t>5/6/2019</a:t>
            </a:fld>
            <a:endParaRPr lang="en-US" dirty="0"/>
          </a:p>
        </p:txBody>
      </p:sp>
      <p:sp>
        <p:nvSpPr>
          <p:cNvPr id="17" name="Segnaposto piè di pagina 16"/>
          <p:cNvSpPr>
            <a:spLocks noGrp="1"/>
          </p:cNvSpPr>
          <p:nvPr>
            <p:ph type="ftr" sz="quarter" idx="11"/>
          </p:nvPr>
        </p:nvSpPr>
        <p:spPr bwMode="auto">
          <a:xfrm rot="5400000">
            <a:off x="10045959" y="4117661"/>
            <a:ext cx="3657600" cy="512064"/>
          </a:xfrm>
        </p:spPr>
        <p:txBody>
          <a:bodyPr/>
          <a:lstStyle/>
          <a:p>
            <a:endParaRPr kumimoji="0" lang="en-US" dirty="0"/>
          </a:p>
        </p:txBody>
      </p:sp>
      <p:sp>
        <p:nvSpPr>
          <p:cNvPr id="10" name="Rettangolo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767392" y="4928702"/>
            <a:ext cx="812800" cy="517524"/>
          </a:xfrm>
        </p:spPr>
        <p:txBody>
          <a:bodyPr/>
          <a:lstStyle/>
          <a:p>
            <a:fld id="{86CB4B4D-7CA3-9044-876B-883B54F8677D}"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6F9B8CD-342D-4579-98EC-A8FD6B7370E1}" type="datetimeFigureOut">
              <a:rPr lang="en-US" smtClean="0"/>
              <a:pPr/>
              <a:t>5/6/2019</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86CB4B4D-7CA3-9044-876B-883B54F8677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0"/>
            <a:ext cx="22352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09600" y="274639"/>
            <a:ext cx="8026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6F9B8CD-342D-4579-98EC-A8FD6B7370E1}" type="datetimeFigureOut">
              <a:rPr lang="en-US" smtClean="0"/>
              <a:pPr/>
              <a:t>5/6/2019</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86CB4B4D-7CA3-9044-876B-883B54F8677D}"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609600" y="1600200"/>
            <a:ext cx="99568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5/6/2019</a:t>
            </a:fld>
            <a:endParaRPr lang="en-US"/>
          </a:p>
        </p:txBody>
      </p:sp>
      <p:sp>
        <p:nvSpPr>
          <p:cNvPr id="9" name="Segnaposto numero diapositiva 8"/>
          <p:cNvSpPr>
            <a:spLocks noGrp="1"/>
          </p:cNvSpPr>
          <p:nvPr>
            <p:ph type="sldNum" sz="quarter" idx="15"/>
          </p:nvPr>
        </p:nvSpPr>
        <p:spPr/>
        <p:txBody>
          <a:bodyPr rtlCol="0"/>
          <a:lstStyle/>
          <a:p>
            <a:fld id="{86CB4B4D-7CA3-9044-876B-883B54F8677D}"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48000" y="2895600"/>
            <a:ext cx="82296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10732008" y="1106932"/>
            <a:ext cx="2286000" cy="508000"/>
          </a:xfrm>
        </p:spPr>
        <p:txBody>
          <a:bodyPr/>
          <a:lstStyle/>
          <a:p>
            <a:fld id="{E6F9B8CD-342D-4579-98EC-A8FD6B7370E1}" type="datetimeFigureOut">
              <a:rPr lang="en-US" smtClean="0"/>
              <a:pPr/>
              <a:t>5/6/2019</a:t>
            </a:fld>
            <a:endParaRPr lang="en-US"/>
          </a:p>
        </p:txBody>
      </p:sp>
      <p:sp>
        <p:nvSpPr>
          <p:cNvPr id="5" name="Segnaposto piè di pagina 4"/>
          <p:cNvSpPr>
            <a:spLocks noGrp="1"/>
          </p:cNvSpPr>
          <p:nvPr>
            <p:ph type="ftr" sz="quarter" idx="11"/>
          </p:nvPr>
        </p:nvSpPr>
        <p:spPr bwMode="auto">
          <a:xfrm rot="5400000">
            <a:off x="10046208" y="4114800"/>
            <a:ext cx="3657600" cy="512064"/>
          </a:xfrm>
        </p:spPr>
        <p:txBody>
          <a:bodyPr/>
          <a:lstStyle/>
          <a:p>
            <a:endParaRPr kumimoji="0" lang="en-US"/>
          </a:p>
        </p:txBody>
      </p:sp>
      <p:sp>
        <p:nvSpPr>
          <p:cNvPr id="9" name="Rettangolo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787488" y="4928702"/>
            <a:ext cx="812800" cy="517524"/>
          </a:xfrm>
        </p:spPr>
        <p:txBody>
          <a:bodyPr/>
          <a:lstStyle/>
          <a:p>
            <a:fld id="{86CB4B4D-7CA3-9044-876B-883B54F8677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E6F9B8CD-342D-4579-98EC-A8FD6B7370E1}" type="datetimeFigureOut">
              <a:rPr lang="en-US" smtClean="0"/>
              <a:pPr/>
              <a:t>5/6/2019</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fld id="{86CB4B4D-7CA3-9044-876B-883B54F8677D}" type="slidenum">
              <a:rPr lang="it-IT" smtClean="0"/>
              <a:pPr/>
              <a:t>‹N›</a:t>
            </a:fld>
            <a:endParaRPr lang="it-IT"/>
          </a:p>
        </p:txBody>
      </p:sp>
      <p:sp>
        <p:nvSpPr>
          <p:cNvPr id="9" name="Segnaposto contenuto 8"/>
          <p:cNvSpPr>
            <a:spLocks noGrp="1"/>
          </p:cNvSpPr>
          <p:nvPr>
            <p:ph sz="quarter" idx="1"/>
          </p:nvPr>
        </p:nvSpPr>
        <p:spPr>
          <a:xfrm>
            <a:off x="609600" y="1600200"/>
            <a:ext cx="48768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5693664" y="1600200"/>
            <a:ext cx="48768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100584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E6F9B8CD-342D-4579-98EC-A8FD6B7370E1}" type="datetimeFigureOut">
              <a:rPr lang="en-US" smtClean="0"/>
              <a:pPr/>
              <a:t>5/6/2019</a:t>
            </a:fld>
            <a:endParaRPr lang="en-US"/>
          </a:p>
        </p:txBody>
      </p:sp>
      <p:sp>
        <p:nvSpPr>
          <p:cNvPr id="8" name="Segnaposto piè di pagina 7"/>
          <p:cNvSpPr>
            <a:spLocks noGrp="1"/>
          </p:cNvSpPr>
          <p:nvPr>
            <p:ph type="ftr" sz="quarter" idx="11"/>
          </p:nvPr>
        </p:nvSpPr>
        <p:spPr/>
        <p:txBody>
          <a:bodyPr/>
          <a:lstStyle/>
          <a:p>
            <a:endParaRPr kumimoji="0" lang="en-US"/>
          </a:p>
        </p:txBody>
      </p:sp>
      <p:sp>
        <p:nvSpPr>
          <p:cNvPr id="9" name="Segnaposto numero diapositiva 8"/>
          <p:cNvSpPr>
            <a:spLocks noGrp="1"/>
          </p:cNvSpPr>
          <p:nvPr>
            <p:ph type="sldNum" sz="quarter" idx="12"/>
          </p:nvPr>
        </p:nvSpPr>
        <p:spPr/>
        <p:txBody>
          <a:bodyPr/>
          <a:lstStyle/>
          <a:p>
            <a:fld id="{86CB4B4D-7CA3-9044-876B-883B54F8677D}" type="slidenum">
              <a:rPr lang="it-IT" smtClean="0"/>
              <a:pPr/>
              <a:t>‹N›</a:t>
            </a:fld>
            <a:endParaRPr lang="it-IT"/>
          </a:p>
        </p:txBody>
      </p:sp>
      <p:sp>
        <p:nvSpPr>
          <p:cNvPr id="11" name="Segnaposto contenuto 10"/>
          <p:cNvSpPr>
            <a:spLocks noGrp="1"/>
          </p:cNvSpPr>
          <p:nvPr>
            <p:ph sz="quarter" idx="2"/>
          </p:nvPr>
        </p:nvSpPr>
        <p:spPr>
          <a:xfrm>
            <a:off x="609600" y="2362200"/>
            <a:ext cx="48768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5829300" y="2362200"/>
            <a:ext cx="48768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5/6/2019</a:t>
            </a:fld>
            <a:endParaRPr lang="en-US"/>
          </a:p>
        </p:txBody>
      </p:sp>
      <p:sp>
        <p:nvSpPr>
          <p:cNvPr id="7" name="Segnaposto numero diapositiva 6"/>
          <p:cNvSpPr>
            <a:spLocks noGrp="1"/>
          </p:cNvSpPr>
          <p:nvPr>
            <p:ph type="sldNum" sz="quarter" idx="11"/>
          </p:nvPr>
        </p:nvSpPr>
        <p:spPr/>
        <p:txBody>
          <a:bodyPr rtlCol="0"/>
          <a:lstStyle/>
          <a:p>
            <a:fld id="{86CB4B4D-7CA3-9044-876B-883B54F8677D}"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54F8888A-2F82-4657-B5F5-0E41781FF9BB}" type="datetimeFigureOut">
              <a:rPr lang="it-IT" smtClean="0"/>
              <a:pPr>
                <a:defRPr/>
              </a:pPr>
              <a:t>06/05/2019</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BFA70C23-EF44-436E-806B-A79ECC05FA97}"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406400" y="274320"/>
            <a:ext cx="75184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5/6/2019</a:t>
            </a:fld>
            <a:endParaRPr lang="en-US" dirty="0"/>
          </a:p>
        </p:txBody>
      </p:sp>
      <p:sp>
        <p:nvSpPr>
          <p:cNvPr id="22" name="Segnaposto numero diapositiva 21"/>
          <p:cNvSpPr>
            <a:spLocks noGrp="1"/>
          </p:cNvSpPr>
          <p:nvPr>
            <p:ph type="sldNum" sz="quarter" idx="15"/>
          </p:nvPr>
        </p:nvSpPr>
        <p:spPr/>
        <p:txBody>
          <a:bodyPr rtlCol="0"/>
          <a:lstStyle/>
          <a:p>
            <a:fld id="{86CB4B4D-7CA3-9044-876B-883B54F8677D}"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5518404" y="3124200"/>
            <a:ext cx="6309360" cy="6096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5/6/2019</a:t>
            </a:fld>
            <a:endParaRPr lang="en-US"/>
          </a:p>
        </p:txBody>
      </p:sp>
      <p:sp>
        <p:nvSpPr>
          <p:cNvPr id="18" name="Segnaposto numero diapositiva 17"/>
          <p:cNvSpPr>
            <a:spLocks noGrp="1"/>
          </p:cNvSpPr>
          <p:nvPr>
            <p:ph type="sldNum" sz="quarter" idx="11"/>
          </p:nvPr>
        </p:nvSpPr>
        <p:spPr/>
        <p:txBody>
          <a:bodyPr rtlCol="0"/>
          <a:lstStyle/>
          <a:p>
            <a:fld id="{86CB4B4D-7CA3-9044-876B-883B54F8677D}"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609600" y="274638"/>
            <a:ext cx="99568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5/6/2019</a:t>
            </a:fld>
            <a:endParaRPr lang="en-US" dirty="0">
              <a:solidFill>
                <a:schemeClr val="tx2"/>
              </a:solidFill>
            </a:endParaRPr>
          </a:p>
        </p:txBody>
      </p:sp>
      <p:sp>
        <p:nvSpPr>
          <p:cNvPr id="3" name="Segnaposto piè di pagina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Connettore 1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86CB4B4D-7CA3-9044-876B-883B54F8677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notesSlide" Target="../notesSlides/notesSlide1.xml"/><Relationship Id="rId7" Type="http://schemas.openxmlformats.org/officeDocument/2006/relationships/image" Target="../media/image6.jpeg"/><Relationship Id="rId12" Type="http://schemas.openxmlformats.org/officeDocument/2006/relationships/oleObject" Target="../embeddings/oleObject1.bin"/><Relationship Id="rId17" Type="http://schemas.openxmlformats.org/officeDocument/2006/relationships/image" Target="../media/image15.jpeg"/><Relationship Id="rId2" Type="http://schemas.openxmlformats.org/officeDocument/2006/relationships/slideLayout" Target="../slideLayouts/slideLayout1.xml"/><Relationship Id="rId16" Type="http://schemas.openxmlformats.org/officeDocument/2006/relationships/image" Target="../media/image14.jpeg"/><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6.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hyperlink" Target="mailto:scuolaed@scuolaedilecuneo.191.it" TargetMode="External"/><Relationship Id="rId2" Type="http://schemas.openxmlformats.org/officeDocument/2006/relationships/hyperlink" Target="http://www.scuolaedilecuneo.it/" TargetMode="Externa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6.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8.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3" descr="Fotolia_28022316_M.jpg"/>
          <p:cNvPicPr>
            <a:picLocks noChangeAspect="1"/>
          </p:cNvPicPr>
          <p:nvPr/>
        </p:nvPicPr>
        <p:blipFill>
          <a:blip r:embed="rId4" cstate="print"/>
          <a:srcRect/>
          <a:stretch>
            <a:fillRect/>
          </a:stretch>
        </p:blipFill>
        <p:spPr bwMode="auto">
          <a:xfrm>
            <a:off x="2869827" y="830916"/>
            <a:ext cx="9124949" cy="4705350"/>
          </a:xfrm>
          <a:prstGeom prst="rect">
            <a:avLst/>
          </a:prstGeom>
          <a:noFill/>
          <a:ln w="9525">
            <a:noFill/>
            <a:miter lim="800000"/>
            <a:headEnd/>
            <a:tailEnd/>
          </a:ln>
        </p:spPr>
      </p:pic>
      <p:sp>
        <p:nvSpPr>
          <p:cNvPr id="22531" name="CasellaDiTesto 3"/>
          <p:cNvSpPr txBox="1">
            <a:spLocks noChangeArrowheads="1"/>
          </p:cNvSpPr>
          <p:nvPr/>
        </p:nvSpPr>
        <p:spPr bwMode="auto">
          <a:xfrm>
            <a:off x="1102784" y="188913"/>
            <a:ext cx="9601200" cy="368300"/>
          </a:xfrm>
          <a:prstGeom prst="rect">
            <a:avLst/>
          </a:prstGeom>
          <a:noFill/>
          <a:ln w="9525">
            <a:noFill/>
            <a:miter lim="800000"/>
            <a:headEnd/>
            <a:tailEnd/>
          </a:ln>
        </p:spPr>
        <p:txBody>
          <a:bodyPr>
            <a:spAutoFit/>
          </a:bodyPr>
          <a:lstStyle/>
          <a:p>
            <a:endParaRPr lang="it-IT">
              <a:latin typeface="Century Schoolbook" pitchFamily="18" charset="0"/>
            </a:endParaRPr>
          </a:p>
        </p:txBody>
      </p:sp>
      <p:sp>
        <p:nvSpPr>
          <p:cNvPr id="22532" name="CasellaDiTesto 4"/>
          <p:cNvSpPr txBox="1">
            <a:spLocks noChangeArrowheads="1"/>
          </p:cNvSpPr>
          <p:nvPr/>
        </p:nvSpPr>
        <p:spPr bwMode="auto">
          <a:xfrm>
            <a:off x="1200151" y="333376"/>
            <a:ext cx="9503833" cy="646113"/>
          </a:xfrm>
          <a:prstGeom prst="rect">
            <a:avLst/>
          </a:prstGeom>
          <a:noFill/>
          <a:ln w="9525">
            <a:noFill/>
            <a:miter lim="800000"/>
            <a:headEnd/>
            <a:tailEnd/>
          </a:ln>
        </p:spPr>
        <p:txBody>
          <a:bodyPr>
            <a:spAutoFit/>
          </a:bodyPr>
          <a:lstStyle/>
          <a:p>
            <a:pPr algn="ctr"/>
            <a:r>
              <a:rPr lang="it-IT" b="1">
                <a:solidFill>
                  <a:srgbClr val="7030A0"/>
                </a:solidFill>
              </a:rPr>
              <a:t>Ente Scuola per l’Addestramento Professionale Edile</a:t>
            </a:r>
          </a:p>
          <a:p>
            <a:pPr algn="ctr"/>
            <a:r>
              <a:rPr lang="it-IT" b="1">
                <a:solidFill>
                  <a:srgbClr val="7030A0"/>
                </a:solidFill>
              </a:rPr>
              <a:t>Corso Francia 14/C – 12100 Cuneo Tel. 0171/697306</a:t>
            </a:r>
          </a:p>
        </p:txBody>
      </p:sp>
      <p:pic>
        <p:nvPicPr>
          <p:cNvPr id="22533" name="Picture 5" descr="logo Ente Scuola Edile Aggiornato 2013"/>
          <p:cNvPicPr>
            <a:picLocks noChangeAspect="1" noChangeArrowheads="1"/>
          </p:cNvPicPr>
          <p:nvPr/>
        </p:nvPicPr>
        <p:blipFill>
          <a:blip r:embed="rId5" cstate="print"/>
          <a:srcRect/>
          <a:stretch>
            <a:fillRect/>
          </a:stretch>
        </p:blipFill>
        <p:spPr bwMode="auto">
          <a:xfrm>
            <a:off x="10416118" y="188913"/>
            <a:ext cx="1530349" cy="1162050"/>
          </a:xfrm>
          <a:prstGeom prst="rect">
            <a:avLst/>
          </a:prstGeom>
          <a:noFill/>
          <a:ln w="9525">
            <a:noFill/>
            <a:miter lim="800000"/>
            <a:headEnd/>
            <a:tailEnd/>
          </a:ln>
        </p:spPr>
      </p:pic>
      <p:sp>
        <p:nvSpPr>
          <p:cNvPr id="22534" name="Text Box 10"/>
          <p:cNvSpPr txBox="1">
            <a:spLocks noChangeArrowheads="1"/>
          </p:cNvSpPr>
          <p:nvPr/>
        </p:nvSpPr>
        <p:spPr bwMode="auto">
          <a:xfrm>
            <a:off x="1420409" y="5188138"/>
            <a:ext cx="11040533" cy="396875"/>
          </a:xfrm>
          <a:prstGeom prst="rect">
            <a:avLst/>
          </a:prstGeom>
          <a:noFill/>
          <a:ln w="9525">
            <a:noFill/>
            <a:miter lim="800000"/>
            <a:headEnd/>
            <a:tailEnd/>
          </a:ln>
        </p:spPr>
        <p:txBody>
          <a:bodyPr>
            <a:spAutoFit/>
          </a:bodyPr>
          <a:lstStyle/>
          <a:p>
            <a:pPr algn="ctr"/>
            <a:r>
              <a:rPr lang="it-IT" sz="2000" b="1" i="1" dirty="0">
                <a:solidFill>
                  <a:schemeClr val="accent1"/>
                </a:solidFill>
                <a:latin typeface="Garamond" pitchFamily="18" charset="0"/>
              </a:rPr>
              <a:t>IMPARARE UN LAVORO E’ EDUCARE  A VIVERE</a:t>
            </a:r>
          </a:p>
        </p:txBody>
      </p:sp>
      <p:pic>
        <p:nvPicPr>
          <p:cNvPr id="8194" name="Picture 2" descr="\\SERVESE\doccomuni\SCUOLA EDILE\PROGETTI VARI\ECOBATI - camera di commercio\EVENTI\PRESENTAZIONE PREZZIARIO MAGGIO 2019 CMERA DI COMMERCIO\LOGHI COMITATO TECNICO PREZZIARIO\Regione Piemonte.jpg"/>
          <p:cNvPicPr>
            <a:picLocks noChangeAspect="1" noChangeArrowheads="1"/>
          </p:cNvPicPr>
          <p:nvPr/>
        </p:nvPicPr>
        <p:blipFill>
          <a:blip r:embed="rId6" cstate="print"/>
          <a:srcRect/>
          <a:stretch>
            <a:fillRect/>
          </a:stretch>
        </p:blipFill>
        <p:spPr bwMode="auto">
          <a:xfrm>
            <a:off x="1238251" y="5627116"/>
            <a:ext cx="1289796" cy="391001"/>
          </a:xfrm>
          <a:prstGeom prst="rect">
            <a:avLst/>
          </a:prstGeom>
          <a:noFill/>
        </p:spPr>
      </p:pic>
      <p:pic>
        <p:nvPicPr>
          <p:cNvPr id="8195" name="Picture 3" descr="\\SERVESE\doccomuni\SCUOLA EDILE\PROGETTI VARI\ECOBATI - camera di commercio\EVENTI\PRESENTAZIONE PREZZIARIO MAGGIO 2019 CMERA DI COMMERCIO\LOGHI COMITATO TECNICO PREZZIARIO\Provincia di Cuneo.jpg"/>
          <p:cNvPicPr>
            <a:picLocks noChangeAspect="1" noChangeArrowheads="1"/>
          </p:cNvPicPr>
          <p:nvPr/>
        </p:nvPicPr>
        <p:blipFill>
          <a:blip r:embed="rId7" cstate="print"/>
          <a:srcRect/>
          <a:stretch>
            <a:fillRect/>
          </a:stretch>
        </p:blipFill>
        <p:spPr bwMode="auto">
          <a:xfrm>
            <a:off x="2841066" y="5540188"/>
            <a:ext cx="1069580" cy="509120"/>
          </a:xfrm>
          <a:prstGeom prst="rect">
            <a:avLst/>
          </a:prstGeom>
          <a:noFill/>
        </p:spPr>
      </p:pic>
      <p:pic>
        <p:nvPicPr>
          <p:cNvPr id="8196" name="Picture 4" descr="\\SERVESE\doccomuni\SCUOLA EDILE\PROGETTI VARI\ECOBATI - camera di commercio\EVENTI\PRESENTAZIONE PREZZIARIO MAGGIO 2019 CMERA DI COMMERCIO\LOGHI COMITATO TECNICO PREZZIARIO\logo Confindustria Cuneo.jpg"/>
          <p:cNvPicPr>
            <a:picLocks noChangeAspect="1" noChangeArrowheads="1"/>
          </p:cNvPicPr>
          <p:nvPr/>
        </p:nvPicPr>
        <p:blipFill>
          <a:blip r:embed="rId8" cstate="print"/>
          <a:srcRect/>
          <a:stretch>
            <a:fillRect/>
          </a:stretch>
        </p:blipFill>
        <p:spPr bwMode="auto">
          <a:xfrm>
            <a:off x="4203326" y="5665693"/>
            <a:ext cx="1675942" cy="474850"/>
          </a:xfrm>
          <a:prstGeom prst="rect">
            <a:avLst/>
          </a:prstGeom>
          <a:noFill/>
        </p:spPr>
      </p:pic>
      <p:pic>
        <p:nvPicPr>
          <p:cNvPr id="8197" name="Picture 5" descr="\\SERVESE\doccomuni\SCUOLA EDILE\PROGETTI VARI\ECOBATI - camera di commercio\EVENTI\PRESENTAZIONE PREZZIARIO MAGGIO 2019 CMERA DI COMMERCIO\LOGHI COMITATO TECNICO PREZZIARIO\logo Confartigianato.jpg"/>
          <p:cNvPicPr>
            <a:picLocks noChangeAspect="1" noChangeArrowheads="1"/>
          </p:cNvPicPr>
          <p:nvPr/>
        </p:nvPicPr>
        <p:blipFill>
          <a:blip r:embed="rId9" cstate="print"/>
          <a:srcRect/>
          <a:stretch>
            <a:fillRect/>
          </a:stretch>
        </p:blipFill>
        <p:spPr bwMode="auto">
          <a:xfrm>
            <a:off x="6109447" y="5673260"/>
            <a:ext cx="898700" cy="413776"/>
          </a:xfrm>
          <a:prstGeom prst="rect">
            <a:avLst/>
          </a:prstGeom>
          <a:noFill/>
        </p:spPr>
      </p:pic>
      <p:pic>
        <p:nvPicPr>
          <p:cNvPr id="8198" name="Picture 6" descr="\\SERVESE\doccomuni\SCUOLA EDILE\PROGETTI VARI\ECOBATI - camera di commercio\EVENTI\PRESENTAZIONE PREZZIARIO MAGGIO 2019 CMERA DI COMMERCIO\LOGHI COMITATO TECNICO PREZZIARIO\CNA.JPG"/>
          <p:cNvPicPr>
            <a:picLocks noChangeAspect="1" noChangeArrowheads="1"/>
          </p:cNvPicPr>
          <p:nvPr/>
        </p:nvPicPr>
        <p:blipFill>
          <a:blip r:embed="rId10" cstate="print"/>
          <a:srcRect/>
          <a:stretch>
            <a:fillRect/>
          </a:stretch>
        </p:blipFill>
        <p:spPr bwMode="auto">
          <a:xfrm>
            <a:off x="7498698" y="5531224"/>
            <a:ext cx="914278" cy="561413"/>
          </a:xfrm>
          <a:prstGeom prst="rect">
            <a:avLst/>
          </a:prstGeom>
          <a:noFill/>
        </p:spPr>
      </p:pic>
      <p:pic>
        <p:nvPicPr>
          <p:cNvPr id="8199" name="Picture 7" descr="\\SERVESE\doccomuni\SCUOLA EDILE\PROGETTI VARI\ECOBATI - camera di commercio\EVENTI\PRESENTAZIONE PREZZIARIO MAGGIO 2019 CMERA DI COMMERCIO\LOGHI COMITATO TECNICO PREZZIARIO\Logo_Confcommercio_pr Cuneo.png"/>
          <p:cNvPicPr>
            <a:picLocks noChangeAspect="1" noChangeArrowheads="1"/>
          </p:cNvPicPr>
          <p:nvPr/>
        </p:nvPicPr>
        <p:blipFill>
          <a:blip r:embed="rId11" cstate="print"/>
          <a:srcRect/>
          <a:stretch>
            <a:fillRect/>
          </a:stretch>
        </p:blipFill>
        <p:spPr bwMode="auto">
          <a:xfrm>
            <a:off x="8731531" y="5594825"/>
            <a:ext cx="986211" cy="517983"/>
          </a:xfrm>
          <a:prstGeom prst="rect">
            <a:avLst/>
          </a:prstGeom>
          <a:noFill/>
        </p:spPr>
      </p:pic>
      <p:graphicFrame>
        <p:nvGraphicFramePr>
          <p:cNvPr id="8200" name="Object 8"/>
          <p:cNvGraphicFramePr>
            <a:graphicFrameLocks noChangeAspect="1"/>
          </p:cNvGraphicFramePr>
          <p:nvPr/>
        </p:nvGraphicFramePr>
        <p:xfrm>
          <a:off x="10108265" y="5525670"/>
          <a:ext cx="649381" cy="813592"/>
        </p:xfrm>
        <a:graphic>
          <a:graphicData uri="http://schemas.openxmlformats.org/presentationml/2006/ole">
            <p:oleObj spid="_x0000_s8200" name="Acrobat Document" r:id="rId12" imgW="1044000" imgH="1743840" progId="AcroExch.Document.7">
              <p:embed/>
            </p:oleObj>
          </a:graphicData>
        </a:graphic>
      </p:graphicFrame>
      <p:pic>
        <p:nvPicPr>
          <p:cNvPr id="8201" name="Picture 9" descr="\\SERVESE\doccomuni\SCUOLA EDILE\PROGETTI VARI\ECOBATI - camera di commercio\EVENTI\PRESENTAZIONE PREZZIARIO MAGGIO 2019 CMERA DI COMMERCIO\LOGHI COMITATO TECNICO PREZZIARIO\logo Ordine Ingegneri.jpg"/>
          <p:cNvPicPr>
            <a:picLocks noChangeAspect="1" noChangeArrowheads="1"/>
          </p:cNvPicPr>
          <p:nvPr/>
        </p:nvPicPr>
        <p:blipFill>
          <a:blip r:embed="rId13" cstate="print"/>
          <a:srcRect/>
          <a:stretch>
            <a:fillRect/>
          </a:stretch>
        </p:blipFill>
        <p:spPr bwMode="auto">
          <a:xfrm>
            <a:off x="2448208" y="6033248"/>
            <a:ext cx="631870" cy="717176"/>
          </a:xfrm>
          <a:prstGeom prst="rect">
            <a:avLst/>
          </a:prstGeom>
          <a:noFill/>
        </p:spPr>
      </p:pic>
      <p:pic>
        <p:nvPicPr>
          <p:cNvPr id="8202" name="Picture 10" descr="\\SERVESE\doccomuni\SCUOLA EDILE\PROGETTI VARI\ECOBATI - camera di commercio\EVENTI\PRESENTAZIONE PREZZIARIO MAGGIO 2019 CMERA DI COMMERCIO\LOGHI COMITATO TECNICO PREZZIARIO\Logo Ordine Architetti Cuneo.png"/>
          <p:cNvPicPr>
            <a:picLocks noChangeAspect="1" noChangeArrowheads="1"/>
          </p:cNvPicPr>
          <p:nvPr/>
        </p:nvPicPr>
        <p:blipFill>
          <a:blip r:embed="rId14" cstate="print"/>
          <a:srcRect/>
          <a:stretch>
            <a:fillRect/>
          </a:stretch>
        </p:blipFill>
        <p:spPr bwMode="auto">
          <a:xfrm>
            <a:off x="3702984" y="6151054"/>
            <a:ext cx="1066240" cy="565377"/>
          </a:xfrm>
          <a:prstGeom prst="rect">
            <a:avLst/>
          </a:prstGeom>
          <a:noFill/>
        </p:spPr>
      </p:pic>
      <p:pic>
        <p:nvPicPr>
          <p:cNvPr id="8203" name="Picture 11" descr="\\SERVESE\doccomuni\SCUOLA EDILE\PROGETTI VARI\ECOBATI - camera di commercio\EVENTI\PRESENTAZIONE PREZZIARIO MAGGIO 2019 CMERA DI COMMERCIO\LOGHI COMITATO TECNICO PREZZIARIO\Collegio geom. Cuneo.jpg"/>
          <p:cNvPicPr>
            <a:picLocks noChangeAspect="1" noChangeArrowheads="1"/>
          </p:cNvPicPr>
          <p:nvPr/>
        </p:nvPicPr>
        <p:blipFill>
          <a:blip r:embed="rId15" cstate="print"/>
          <a:srcRect/>
          <a:stretch>
            <a:fillRect/>
          </a:stretch>
        </p:blipFill>
        <p:spPr bwMode="auto">
          <a:xfrm>
            <a:off x="5615641" y="6079565"/>
            <a:ext cx="689853" cy="661894"/>
          </a:xfrm>
          <a:prstGeom prst="rect">
            <a:avLst/>
          </a:prstGeom>
          <a:noFill/>
        </p:spPr>
      </p:pic>
      <p:pic>
        <p:nvPicPr>
          <p:cNvPr id="8204" name="Picture 12" descr="\\SERVESE\doccomuni\SCUOLA EDILE\PROGETTI VARI\ECOBATI - camera di commercio\EVENTI\PRESENTAZIONE PREZZIARIO MAGGIO 2019 CMERA DI COMMERCIO\LOGHI COMITATO TECNICO PREZZIARIO\LOGO  geometri mondovì.jpg"/>
          <p:cNvPicPr>
            <a:picLocks noChangeAspect="1" noChangeArrowheads="1"/>
          </p:cNvPicPr>
          <p:nvPr/>
        </p:nvPicPr>
        <p:blipFill>
          <a:blip r:embed="rId16" cstate="print"/>
          <a:srcRect/>
          <a:stretch>
            <a:fillRect/>
          </a:stretch>
        </p:blipFill>
        <p:spPr bwMode="auto">
          <a:xfrm>
            <a:off x="6921407" y="6006539"/>
            <a:ext cx="725487" cy="710639"/>
          </a:xfrm>
          <a:prstGeom prst="rect">
            <a:avLst/>
          </a:prstGeom>
          <a:noFill/>
        </p:spPr>
      </p:pic>
      <p:pic>
        <p:nvPicPr>
          <p:cNvPr id="8205" name="Picture 13" descr="\\SERVESE\doccomuni\SCUOLA EDILE\PROGETTI VARI\ECOBATI - camera di commercio\EVENTI\PRESENTAZIONE PREZZIARIO MAGGIO 2019 CMERA DI COMMERCIO\LOGHI COMITATO TECNICO PREZZIARIO\Logo Collegio Periti Cuneo.jpg"/>
          <p:cNvPicPr>
            <a:picLocks noChangeAspect="1" noChangeArrowheads="1"/>
          </p:cNvPicPr>
          <p:nvPr/>
        </p:nvPicPr>
        <p:blipFill>
          <a:blip r:embed="rId17" cstate="print"/>
          <a:srcRect/>
          <a:stretch>
            <a:fillRect/>
          </a:stretch>
        </p:blipFill>
        <p:spPr bwMode="auto">
          <a:xfrm>
            <a:off x="8180014" y="6311153"/>
            <a:ext cx="1544496" cy="329547"/>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 4" descr="Image 4"/>
          <p:cNvPicPr>
            <a:picLocks noChangeAspect="1"/>
          </p:cNvPicPr>
          <p:nvPr/>
        </p:nvPicPr>
        <p:blipFill>
          <a:blip r:embed="rId2" cstate="print">
            <a:extLst/>
          </a:blip>
          <a:stretch>
            <a:fillRect/>
          </a:stretch>
        </p:blipFill>
        <p:spPr>
          <a:xfrm>
            <a:off x="0" y="-678881"/>
            <a:ext cx="12192000" cy="8128001"/>
          </a:xfrm>
          <a:prstGeom prst="rect">
            <a:avLst/>
          </a:prstGeom>
          <a:ln w="12700">
            <a:miter lim="400000"/>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6471" y="1497106"/>
            <a:ext cx="9852211" cy="2862322"/>
          </a:xfrm>
          <a:prstGeom prst="rect">
            <a:avLst/>
          </a:prstGeom>
          <a:noFill/>
        </p:spPr>
        <p:txBody>
          <a:bodyPr wrap="square" rtlCol="0">
            <a:spAutoFit/>
          </a:bodyPr>
          <a:lstStyle/>
          <a:p>
            <a:pPr lvl="0"/>
            <a:r>
              <a:rPr lang="it-IT" dirty="0" smtClean="0">
                <a:solidFill>
                  <a:srgbClr val="222222"/>
                </a:solidFill>
                <a:latin typeface="Arial" pitchFamily="34" charset="0"/>
                <a:ea typeface="Times New Roman" pitchFamily="18" charset="0"/>
                <a:cs typeface="Calibri" pitchFamily="34" charset="0"/>
              </a:rPr>
              <a:t>Essere coinvolti nel progetto </a:t>
            </a:r>
            <a:r>
              <a:rPr lang="it-IT" b="1" u="sng" dirty="0" err="1" smtClean="0">
                <a:solidFill>
                  <a:srgbClr val="222222"/>
                </a:solidFill>
                <a:latin typeface="Arial" pitchFamily="34" charset="0"/>
                <a:ea typeface="Times New Roman" pitchFamily="18" charset="0"/>
                <a:cs typeface="Calibri" pitchFamily="34" charset="0"/>
              </a:rPr>
              <a:t>Ecobati</a:t>
            </a:r>
            <a:r>
              <a:rPr lang="it-IT" b="1" u="sng" dirty="0" smtClean="0">
                <a:solidFill>
                  <a:srgbClr val="222222"/>
                </a:solidFill>
                <a:latin typeface="Arial" pitchFamily="34" charset="0"/>
                <a:ea typeface="Times New Roman" pitchFamily="18" charset="0"/>
                <a:cs typeface="Calibri" pitchFamily="34" charset="0"/>
              </a:rPr>
              <a:t>,</a:t>
            </a:r>
            <a:r>
              <a:rPr lang="it-IT" dirty="0" smtClean="0">
                <a:solidFill>
                  <a:srgbClr val="222222"/>
                </a:solidFill>
                <a:latin typeface="Arial" pitchFamily="34" charset="0"/>
                <a:ea typeface="Times New Roman" pitchFamily="18" charset="0"/>
                <a:cs typeface="Calibri" pitchFamily="34" charset="0"/>
              </a:rPr>
              <a:t> per la Scuola Edile è una </a:t>
            </a:r>
            <a:r>
              <a:rPr lang="it-IT" b="1" i="1" u="sng" dirty="0" smtClean="0">
                <a:solidFill>
                  <a:srgbClr val="222222"/>
                </a:solidFill>
                <a:latin typeface="Arial" pitchFamily="34" charset="0"/>
                <a:ea typeface="Times New Roman" pitchFamily="18" charset="0"/>
                <a:cs typeface="Calibri" pitchFamily="34" charset="0"/>
              </a:rPr>
              <a:t>ulteriore opportunità .</a:t>
            </a:r>
          </a:p>
          <a:p>
            <a:pPr lvl="0"/>
            <a:endParaRPr lang="it-IT" b="1" i="1" u="sng" dirty="0" smtClean="0">
              <a:solidFill>
                <a:srgbClr val="222222"/>
              </a:solidFill>
              <a:latin typeface="Arial" pitchFamily="34" charset="0"/>
              <a:ea typeface="Times New Roman" pitchFamily="18" charset="0"/>
              <a:cs typeface="Calibri" pitchFamily="34" charset="0"/>
            </a:endParaRPr>
          </a:p>
          <a:p>
            <a:r>
              <a:rPr lang="it-IT" dirty="0" smtClean="0">
                <a:solidFill>
                  <a:srgbClr val="222222"/>
                </a:solidFill>
                <a:latin typeface="Arial" pitchFamily="34" charset="0"/>
                <a:ea typeface="Times New Roman" pitchFamily="18" charset="0"/>
                <a:cs typeface="Calibri" pitchFamily="34" charset="0"/>
              </a:rPr>
              <a:t>-      attiva un processo di apprendimento a livello transfrontaliero</a:t>
            </a:r>
          </a:p>
          <a:p>
            <a:pPr marL="457200" indent="-457200">
              <a:buFontTx/>
              <a:buChar char="-"/>
            </a:pPr>
            <a:r>
              <a:rPr lang="it-IT" dirty="0" smtClean="0">
                <a:solidFill>
                  <a:srgbClr val="222222"/>
                </a:solidFill>
                <a:latin typeface="Arial" pitchFamily="34" charset="0"/>
                <a:ea typeface="Times New Roman" pitchFamily="18" charset="0"/>
                <a:cs typeface="Calibri" pitchFamily="34" charset="0"/>
              </a:rPr>
              <a:t>alla popolazione è trasmessa una nuova cultura sui temi della bio-edilizia e dell’efficienza energetica degli edifici;</a:t>
            </a:r>
          </a:p>
          <a:p>
            <a:pPr marL="457200" indent="-457200">
              <a:buFontTx/>
              <a:buChar char="-"/>
            </a:pPr>
            <a:r>
              <a:rPr lang="it-IT" dirty="0" smtClean="0">
                <a:solidFill>
                  <a:srgbClr val="222222"/>
                </a:solidFill>
                <a:latin typeface="Arial" pitchFamily="34" charset="0"/>
                <a:ea typeface="Times New Roman" pitchFamily="18" charset="0"/>
                <a:cs typeface="Calibri" pitchFamily="34" charset="0"/>
              </a:rPr>
              <a:t>alle imprese, alle </a:t>
            </a:r>
            <a:r>
              <a:rPr lang="it-IT" dirty="0" err="1" smtClean="0">
                <a:solidFill>
                  <a:srgbClr val="222222"/>
                </a:solidFill>
                <a:latin typeface="Arial" pitchFamily="34" charset="0"/>
                <a:ea typeface="Times New Roman" pitchFamily="18" charset="0"/>
                <a:cs typeface="Calibri" pitchFamily="34" charset="0"/>
              </a:rPr>
              <a:t>PA</a:t>
            </a:r>
            <a:r>
              <a:rPr lang="it-IT" dirty="0" smtClean="0">
                <a:solidFill>
                  <a:srgbClr val="222222"/>
                </a:solidFill>
                <a:latin typeface="Arial" pitchFamily="34" charset="0"/>
                <a:ea typeface="Times New Roman" pitchFamily="18" charset="0"/>
                <a:cs typeface="Calibri" pitchFamily="34" charset="0"/>
              </a:rPr>
              <a:t> e ai tecnici di settore è trasferito un know-how specifico sui temi degli appalti pubblici innovativi e sui materiali eco-innovativi da utilizzarsi per la riduzione dei consumi energetici degli edifici.</a:t>
            </a:r>
          </a:p>
          <a:p>
            <a:pPr lvl="0">
              <a:buFontTx/>
              <a:buChar char="-"/>
            </a:pPr>
            <a:endParaRPr lang="it-IT" b="1" i="1" u="sng" dirty="0" smtClean="0">
              <a:solidFill>
                <a:srgbClr val="222222"/>
              </a:solidFill>
              <a:latin typeface="Arial" pitchFamily="34" charset="0"/>
              <a:ea typeface="Times New Roman" pitchFamily="18" charset="0"/>
              <a:cs typeface="Calibri" pitchFamily="34" charset="0"/>
            </a:endParaRPr>
          </a:p>
          <a:p>
            <a:endParaRPr lang="it-IT" dirty="0"/>
          </a:p>
        </p:txBody>
      </p:sp>
      <p:pic>
        <p:nvPicPr>
          <p:cNvPr id="3"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2" cstate="print"/>
          <a:srcRect/>
          <a:stretch>
            <a:fillRect/>
          </a:stretch>
        </p:blipFill>
        <p:spPr bwMode="auto">
          <a:xfrm>
            <a:off x="7962630" y="-170329"/>
            <a:ext cx="1798320" cy="1198880"/>
          </a:xfrm>
          <a:prstGeom prst="rect">
            <a:avLst/>
          </a:prstGeom>
          <a:noFill/>
        </p:spPr>
      </p:pic>
      <p:pic>
        <p:nvPicPr>
          <p:cNvPr id="5" name="Picture 4" descr="Logo Ente Scuola Edile (2)"/>
          <p:cNvPicPr>
            <a:picLocks noChangeAspect="1" noChangeArrowheads="1"/>
          </p:cNvPicPr>
          <p:nvPr/>
        </p:nvPicPr>
        <p:blipFill>
          <a:blip r:embed="rId3" cstate="print"/>
          <a:srcRect/>
          <a:stretch>
            <a:fillRect/>
          </a:stretch>
        </p:blipFill>
        <p:spPr bwMode="auto">
          <a:xfrm>
            <a:off x="493737" y="197761"/>
            <a:ext cx="904757" cy="762000"/>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647303" y="654423"/>
            <a:ext cx="8993804" cy="4563316"/>
          </a:xfrm>
        </p:spPr>
        <p:txBody>
          <a:bodyPr>
            <a:normAutofit/>
          </a:bodyPr>
          <a:lstStyle/>
          <a:p>
            <a:pPr>
              <a:buNone/>
            </a:pPr>
            <a:r>
              <a:rPr lang="it-IT" dirty="0" smtClean="0"/>
              <a:t> </a:t>
            </a:r>
            <a:endParaRPr lang="it-IT" dirty="0"/>
          </a:p>
        </p:txBody>
      </p:sp>
      <p:sp>
        <p:nvSpPr>
          <p:cNvPr id="4" name="Rettangolo 3"/>
          <p:cNvSpPr/>
          <p:nvPr/>
        </p:nvSpPr>
        <p:spPr>
          <a:xfrm>
            <a:off x="622029" y="1694346"/>
            <a:ext cx="11001730"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SCUOLA EDILE </a:t>
            </a:r>
          </a:p>
          <a:p>
            <a:pPr algn="ct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È STATA </a:t>
            </a:r>
            <a:r>
              <a:rPr lang="it-IT"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COIVOLTA</a:t>
            </a: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TRE MOMENTI SALIENTI:</a:t>
            </a:r>
            <a:endParaRPr lang="it-IT"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2" cstate="print"/>
          <a:srcRect/>
          <a:stretch>
            <a:fillRect/>
          </a:stretch>
        </p:blipFill>
        <p:spPr bwMode="auto">
          <a:xfrm>
            <a:off x="7962630" y="-170329"/>
            <a:ext cx="1798320" cy="1198880"/>
          </a:xfrm>
          <a:prstGeom prst="rect">
            <a:avLst/>
          </a:prstGeom>
          <a:noFill/>
        </p:spPr>
      </p:pic>
      <p:pic>
        <p:nvPicPr>
          <p:cNvPr id="7" name="Picture 4" descr="Logo Ente Scuola Edile (2)"/>
          <p:cNvPicPr>
            <a:picLocks noChangeAspect="1" noChangeArrowheads="1"/>
          </p:cNvPicPr>
          <p:nvPr/>
        </p:nvPicPr>
        <p:blipFill>
          <a:blip r:embed="rId3" cstate="print"/>
          <a:srcRect/>
          <a:stretch>
            <a:fillRect/>
          </a:stretch>
        </p:blipFill>
        <p:spPr bwMode="auto">
          <a:xfrm>
            <a:off x="493737" y="197761"/>
            <a:ext cx="904757" cy="762000"/>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46032" y="1272694"/>
            <a:ext cx="11113957" cy="4438104"/>
          </a:xfrm>
        </p:spPr>
        <p:txBody>
          <a:bodyPr>
            <a:normAutofit/>
          </a:bodyPr>
          <a:lstStyle/>
          <a:p>
            <a:pPr>
              <a:buNone/>
            </a:pPr>
            <a:r>
              <a:rPr lang="it-IT" dirty="0" smtClean="0">
                <a:latin typeface="Arial" pitchFamily="34" charset="0"/>
                <a:cs typeface="Arial" pitchFamily="34" charset="0"/>
              </a:rPr>
              <a:t> </a:t>
            </a:r>
            <a:r>
              <a:rPr lang="it-IT" sz="2000" dirty="0" smtClean="0">
                <a:latin typeface="Arial" pitchFamily="34" charset="0"/>
                <a:cs typeface="Arial" pitchFamily="34" charset="0"/>
              </a:rPr>
              <a:t>AFFIDAMENTO DA PARTE DEL COMUNE </a:t>
            </a:r>
            <a:r>
              <a:rPr lang="it-IT" sz="2000" dirty="0" err="1" smtClean="0">
                <a:latin typeface="Arial" pitchFamily="34" charset="0"/>
                <a:cs typeface="Arial" pitchFamily="34" charset="0"/>
              </a:rPr>
              <a:t>DI</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BOVES</a:t>
            </a:r>
            <a:r>
              <a:rPr lang="it-IT" sz="2000" dirty="0" smtClean="0">
                <a:latin typeface="Arial" pitchFamily="34" charset="0"/>
                <a:cs typeface="Arial" pitchFamily="34" charset="0"/>
              </a:rPr>
              <a:t>: </a:t>
            </a:r>
          </a:p>
          <a:p>
            <a:pPr>
              <a:buNone/>
            </a:pPr>
            <a:r>
              <a:rPr lang="it-IT" sz="2000" b="1" dirty="0" smtClean="0">
                <a:latin typeface="Arial" pitchFamily="34" charset="0"/>
                <a:cs typeface="Arial" pitchFamily="34" charset="0"/>
              </a:rPr>
              <a:t>Analisi ed elaborazione dati su filiere e studi </a:t>
            </a:r>
            <a:r>
              <a:rPr lang="it-IT" sz="2000" b="1" dirty="0" err="1" smtClean="0">
                <a:latin typeface="Arial" pitchFamily="34" charset="0"/>
                <a:cs typeface="Arial" pitchFamily="34" charset="0"/>
              </a:rPr>
              <a:t>GPP</a:t>
            </a:r>
            <a:r>
              <a:rPr lang="it-IT" sz="2000" b="1" dirty="0" smtClean="0">
                <a:latin typeface="Arial" pitchFamily="34" charset="0"/>
                <a:cs typeface="Arial" pitchFamily="34" charset="0"/>
              </a:rPr>
              <a:t> </a:t>
            </a:r>
            <a:r>
              <a:rPr lang="it-IT" sz="2000" dirty="0" smtClean="0">
                <a:latin typeface="Arial" pitchFamily="34" charset="0"/>
                <a:cs typeface="Arial" pitchFamily="34" charset="0"/>
              </a:rPr>
              <a:t>(Green Public </a:t>
            </a:r>
            <a:r>
              <a:rPr lang="it-IT" sz="2000" dirty="0" err="1" smtClean="0">
                <a:latin typeface="Arial" pitchFamily="34" charset="0"/>
                <a:cs typeface="Arial" pitchFamily="34" charset="0"/>
              </a:rPr>
              <a:t>Procurements</a:t>
            </a:r>
            <a:r>
              <a:rPr lang="it-IT" sz="2000" dirty="0" smtClean="0">
                <a:latin typeface="Arial" pitchFamily="34" charset="0"/>
                <a:cs typeface="Arial" pitchFamily="34" charset="0"/>
              </a:rPr>
              <a:t>):</a:t>
            </a:r>
          </a:p>
          <a:p>
            <a:pPr>
              <a:buNone/>
            </a:pPr>
            <a:r>
              <a:rPr lang="it-IT" sz="2000" dirty="0" smtClean="0">
                <a:latin typeface="Arial" pitchFamily="34" charset="0"/>
                <a:cs typeface="Arial" pitchFamily="34" charset="0"/>
              </a:rPr>
              <a:t>- indagare sul livello di conoscenza rispetto alle filiere locali esistenti nell’ambito degli eco materiali in edilizia ; </a:t>
            </a:r>
          </a:p>
          <a:p>
            <a:pPr>
              <a:buNone/>
            </a:pPr>
            <a:r>
              <a:rPr lang="it-IT" sz="2000" dirty="0" smtClean="0">
                <a:latin typeface="Arial" pitchFamily="34" charset="0"/>
                <a:cs typeface="Arial" pitchFamily="34" charset="0"/>
              </a:rPr>
              <a:t>- materiali utilizzati dalle imprese, identificare le lacune delle stesse rispetto ai temi della bioedilizia</a:t>
            </a:r>
          </a:p>
          <a:p>
            <a:pPr>
              <a:buNone/>
            </a:pPr>
            <a:r>
              <a:rPr lang="it-IT" dirty="0" smtClean="0">
                <a:latin typeface="Arial" pitchFamily="34" charset="0"/>
                <a:cs typeface="Arial" pitchFamily="34" charset="0"/>
              </a:rPr>
              <a:t> </a:t>
            </a:r>
            <a:endParaRPr lang="it-IT" dirty="0">
              <a:latin typeface="Arial" pitchFamily="34" charset="0"/>
              <a:cs typeface="Arial" pitchFamily="34" charset="0"/>
            </a:endParaRPr>
          </a:p>
        </p:txBody>
      </p:sp>
      <p:pic>
        <p:nvPicPr>
          <p:cNvPr id="23554" name="Grafico 2"/>
          <p:cNvPicPr>
            <a:picLocks noChangeArrowheads="1"/>
          </p:cNvPicPr>
          <p:nvPr/>
        </p:nvPicPr>
        <p:blipFill>
          <a:blip r:embed="rId2" cstate="print"/>
          <a:srcRect/>
          <a:stretch>
            <a:fillRect/>
          </a:stretch>
        </p:blipFill>
        <p:spPr bwMode="auto">
          <a:xfrm>
            <a:off x="1479176" y="3953436"/>
            <a:ext cx="4600575" cy="2752725"/>
          </a:xfrm>
          <a:prstGeom prst="rect">
            <a:avLst/>
          </a:prstGeom>
          <a:noFill/>
          <a:ln w="9525">
            <a:noFill/>
            <a:miter lim="800000"/>
            <a:headEnd/>
            <a:tailEnd/>
          </a:ln>
        </p:spPr>
      </p:pic>
      <p:graphicFrame>
        <p:nvGraphicFramePr>
          <p:cNvPr id="6" name="Grafico 5"/>
          <p:cNvGraphicFramePr>
            <a:graphicFrameLocks/>
          </p:cNvGraphicFramePr>
          <p:nvPr/>
        </p:nvGraphicFramePr>
        <p:xfrm>
          <a:off x="6157353" y="3575237"/>
          <a:ext cx="4277566" cy="3282763"/>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p:cNvSpPr txBox="1"/>
          <p:nvPr/>
        </p:nvSpPr>
        <p:spPr>
          <a:xfrm>
            <a:off x="152400" y="4383741"/>
            <a:ext cx="1532965" cy="646331"/>
          </a:xfrm>
          <a:prstGeom prst="rect">
            <a:avLst/>
          </a:prstGeom>
          <a:noFill/>
        </p:spPr>
        <p:txBody>
          <a:bodyPr wrap="square" rtlCol="0">
            <a:spAutoFit/>
          </a:bodyPr>
          <a:lstStyle/>
          <a:p>
            <a:r>
              <a:rPr lang="it-IT" dirty="0" smtClean="0">
                <a:latin typeface="Arial" pitchFamily="34" charset="0"/>
                <a:cs typeface="Arial" pitchFamily="34" charset="0"/>
              </a:rPr>
              <a:t>Intervistate 30 imprese</a:t>
            </a:r>
            <a:endParaRPr lang="it-IT" dirty="0">
              <a:latin typeface="Arial" pitchFamily="34" charset="0"/>
              <a:cs typeface="Arial" pitchFamily="34" charset="0"/>
            </a:endParaRPr>
          </a:p>
        </p:txBody>
      </p:sp>
      <p:sp>
        <p:nvSpPr>
          <p:cNvPr id="8" name="CasellaDiTesto 7"/>
          <p:cNvSpPr txBox="1"/>
          <p:nvPr/>
        </p:nvSpPr>
        <p:spPr>
          <a:xfrm>
            <a:off x="10139083" y="4285129"/>
            <a:ext cx="1407459" cy="646331"/>
          </a:xfrm>
          <a:prstGeom prst="rect">
            <a:avLst/>
          </a:prstGeom>
          <a:noFill/>
        </p:spPr>
        <p:txBody>
          <a:bodyPr wrap="square" rtlCol="0">
            <a:spAutoFit/>
          </a:bodyPr>
          <a:lstStyle/>
          <a:p>
            <a:r>
              <a:rPr lang="it-IT" dirty="0" smtClean="0">
                <a:latin typeface="Arial" pitchFamily="34" charset="0"/>
                <a:cs typeface="Arial" pitchFamily="34" charset="0"/>
              </a:rPr>
              <a:t>Intervistati 15 comuni</a:t>
            </a:r>
            <a:endParaRPr lang="it-IT" dirty="0">
              <a:latin typeface="Arial" pitchFamily="34" charset="0"/>
              <a:cs typeface="Arial" pitchFamily="34" charset="0"/>
            </a:endParaRPr>
          </a:p>
        </p:txBody>
      </p:sp>
      <p:pic>
        <p:nvPicPr>
          <p:cNvPr id="9"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4" cstate="print"/>
          <a:srcRect/>
          <a:stretch>
            <a:fillRect/>
          </a:stretch>
        </p:blipFill>
        <p:spPr bwMode="auto">
          <a:xfrm>
            <a:off x="7962630" y="-170329"/>
            <a:ext cx="1798320" cy="1198880"/>
          </a:xfrm>
          <a:prstGeom prst="rect">
            <a:avLst/>
          </a:prstGeom>
          <a:noFill/>
        </p:spPr>
      </p:pic>
      <p:pic>
        <p:nvPicPr>
          <p:cNvPr id="11" name="Picture 4" descr="Logo Ente Scuola Edile (2)"/>
          <p:cNvPicPr>
            <a:picLocks noChangeAspect="1" noChangeArrowheads="1"/>
          </p:cNvPicPr>
          <p:nvPr/>
        </p:nvPicPr>
        <p:blipFill>
          <a:blip r:embed="rId5" cstate="print"/>
          <a:srcRect/>
          <a:stretch>
            <a:fillRect/>
          </a:stretch>
        </p:blipFill>
        <p:spPr bwMode="auto">
          <a:xfrm>
            <a:off x="493737" y="197761"/>
            <a:ext cx="904757" cy="762000"/>
          </a:xfrm>
          <a:prstGeom prst="rect">
            <a:avLst/>
          </a:prstGeom>
          <a:noFill/>
          <a:ln w="9525">
            <a:noFill/>
            <a:miter lim="800000"/>
            <a:headEnd/>
            <a:tailEnd/>
          </a:ln>
        </p:spPr>
      </p:pic>
      <p:pic>
        <p:nvPicPr>
          <p:cNvPr id="12" name="Picture 1"/>
          <p:cNvPicPr>
            <a:picLocks noChangeAspect="1" noChangeArrowheads="1"/>
          </p:cNvPicPr>
          <p:nvPr/>
        </p:nvPicPr>
        <p:blipFill>
          <a:blip r:embed="rId6"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47419" y="1102364"/>
            <a:ext cx="11113957" cy="4438104"/>
          </a:xfrm>
        </p:spPr>
        <p:txBody>
          <a:bodyPr>
            <a:normAutofit/>
          </a:bodyPr>
          <a:lstStyle/>
          <a:p>
            <a:pPr>
              <a:buNone/>
            </a:pPr>
            <a:r>
              <a:rPr lang="it-IT" dirty="0" smtClean="0">
                <a:latin typeface="Arial" pitchFamily="34" charset="0"/>
                <a:cs typeface="Arial" pitchFamily="34" charset="0"/>
              </a:rPr>
              <a:t> </a:t>
            </a:r>
          </a:p>
          <a:p>
            <a:pPr>
              <a:buNone/>
            </a:pPr>
            <a:r>
              <a:rPr lang="it-IT" dirty="0" smtClean="0">
                <a:latin typeface="Arial" pitchFamily="34" charset="0"/>
                <a:cs typeface="Arial" pitchFamily="34" charset="0"/>
              </a:rPr>
              <a:t>AFFIDAMENTO DA PARTE DEL COMUNE </a:t>
            </a:r>
            <a:r>
              <a:rPr lang="it-IT" dirty="0" err="1" smtClean="0">
                <a:latin typeface="Arial" pitchFamily="34" charset="0"/>
                <a:cs typeface="Arial" pitchFamily="34" charset="0"/>
              </a:rPr>
              <a:t>DI</a:t>
            </a:r>
            <a:r>
              <a:rPr lang="it-IT" dirty="0" smtClean="0">
                <a:latin typeface="Arial" pitchFamily="34" charset="0"/>
                <a:cs typeface="Arial" pitchFamily="34" charset="0"/>
              </a:rPr>
              <a:t> </a:t>
            </a:r>
            <a:r>
              <a:rPr lang="it-IT" dirty="0" err="1" smtClean="0">
                <a:latin typeface="Arial" pitchFamily="34" charset="0"/>
                <a:cs typeface="Arial" pitchFamily="34" charset="0"/>
              </a:rPr>
              <a:t>BOVES</a:t>
            </a:r>
            <a:r>
              <a:rPr lang="it-IT" dirty="0" smtClean="0">
                <a:latin typeface="Arial" pitchFamily="34" charset="0"/>
                <a:cs typeface="Arial" pitchFamily="34" charset="0"/>
              </a:rPr>
              <a:t>:</a:t>
            </a:r>
          </a:p>
          <a:p>
            <a:pPr marL="273050" indent="-4763">
              <a:buNone/>
            </a:pPr>
            <a:r>
              <a:rPr lang="it-IT" dirty="0" smtClean="0">
                <a:latin typeface="Arial" pitchFamily="34" charset="0"/>
                <a:cs typeface="Arial" pitchFamily="34" charset="0"/>
              </a:rPr>
              <a:t> </a:t>
            </a:r>
            <a:r>
              <a:rPr lang="it-IT" b="1" dirty="0" smtClean="0">
                <a:latin typeface="Arial" pitchFamily="34" charset="0"/>
                <a:cs typeface="Arial" pitchFamily="34" charset="0"/>
              </a:rPr>
              <a:t>Assistenza e supporto tecnico sull’azione di progetto di riqualificazione del fabbricato del Comune di Boves</a:t>
            </a:r>
            <a:r>
              <a:rPr lang="it-IT" dirty="0" smtClean="0">
                <a:latin typeface="Arial" pitchFamily="34" charset="0"/>
                <a:cs typeface="Arial" pitchFamily="34" charset="0"/>
              </a:rPr>
              <a:t>: </a:t>
            </a:r>
          </a:p>
          <a:p>
            <a:pPr marL="273050" indent="-4763">
              <a:buNone/>
            </a:pPr>
            <a:endParaRPr lang="it-IT" dirty="0" smtClean="0">
              <a:latin typeface="Arial" pitchFamily="34" charset="0"/>
              <a:cs typeface="Arial" pitchFamily="34" charset="0"/>
            </a:endParaRPr>
          </a:p>
          <a:p>
            <a:pPr marL="447675" indent="-179388">
              <a:buFontTx/>
              <a:buChar char="-"/>
            </a:pPr>
            <a:r>
              <a:rPr lang="it-IT" dirty="0" smtClean="0">
                <a:latin typeface="Arial" pitchFamily="34" charset="0"/>
                <a:cs typeface="Arial" pitchFamily="34" charset="0"/>
              </a:rPr>
              <a:t>Rifacimento copertura e isolamento termico esterno con l’utilizzo di materiali e tecniche costruttive che tengono conto delle tradizioni locali, prevedendo impiego di materiali ecocompatibili</a:t>
            </a:r>
          </a:p>
          <a:p>
            <a:pPr marL="447675" indent="-179388">
              <a:buFontTx/>
              <a:buChar char="-"/>
            </a:pPr>
            <a:r>
              <a:rPr lang="it-IT" dirty="0" smtClean="0">
                <a:latin typeface="Arial" pitchFamily="34" charset="0"/>
                <a:cs typeface="Arial" pitchFamily="34" charset="0"/>
              </a:rPr>
              <a:t>Rifacimento pavimento </a:t>
            </a:r>
          </a:p>
          <a:p>
            <a:pPr marL="447675" indent="-179388">
              <a:buFontTx/>
              <a:buChar char="-"/>
            </a:pPr>
            <a:r>
              <a:rPr lang="it-IT" dirty="0" smtClean="0">
                <a:latin typeface="Arial" pitchFamily="34" charset="0"/>
                <a:cs typeface="Arial" pitchFamily="34" charset="0"/>
              </a:rPr>
              <a:t>Serramenti</a:t>
            </a:r>
          </a:p>
          <a:p>
            <a:pPr marL="447675" indent="-179388">
              <a:buNone/>
            </a:pPr>
            <a:endParaRPr lang="it-IT" dirty="0" smtClean="0">
              <a:latin typeface="Arial" pitchFamily="34" charset="0"/>
              <a:cs typeface="Arial" pitchFamily="34" charset="0"/>
            </a:endParaRPr>
          </a:p>
        </p:txBody>
      </p:sp>
      <p:pic>
        <p:nvPicPr>
          <p:cNvPr id="5"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2" cstate="print"/>
          <a:srcRect/>
          <a:stretch>
            <a:fillRect/>
          </a:stretch>
        </p:blipFill>
        <p:spPr bwMode="auto">
          <a:xfrm>
            <a:off x="7962630" y="-170329"/>
            <a:ext cx="1798320" cy="1198880"/>
          </a:xfrm>
          <a:prstGeom prst="rect">
            <a:avLst/>
          </a:prstGeom>
          <a:noFill/>
        </p:spPr>
      </p:pic>
      <p:pic>
        <p:nvPicPr>
          <p:cNvPr id="7" name="Picture 4" descr="Logo Ente Scuola Edile (2)"/>
          <p:cNvPicPr>
            <a:picLocks noChangeAspect="1" noChangeArrowheads="1"/>
          </p:cNvPicPr>
          <p:nvPr/>
        </p:nvPicPr>
        <p:blipFill>
          <a:blip r:embed="rId3" cstate="print"/>
          <a:srcRect/>
          <a:stretch>
            <a:fillRect/>
          </a:stretch>
        </p:blipFill>
        <p:spPr bwMode="auto">
          <a:xfrm>
            <a:off x="493737" y="197761"/>
            <a:ext cx="904757" cy="762000"/>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oves-foto.jpg" descr="boves-foto.jpg"/>
          <p:cNvPicPr>
            <a:picLocks noChangeAspect="1"/>
          </p:cNvPicPr>
          <p:nvPr/>
        </p:nvPicPr>
        <p:blipFill>
          <a:blip r:embed="rId2" cstate="print">
            <a:extLst/>
          </a:blip>
          <a:stretch>
            <a:fillRect/>
          </a:stretch>
        </p:blipFill>
        <p:spPr>
          <a:xfrm>
            <a:off x="179294" y="894151"/>
            <a:ext cx="12192000" cy="6611626"/>
          </a:xfrm>
          <a:prstGeom prst="rect">
            <a:avLst/>
          </a:prstGeom>
          <a:ln w="12700">
            <a:miter lim="400000"/>
          </a:ln>
        </p:spPr>
      </p:pic>
      <p:sp>
        <p:nvSpPr>
          <p:cNvPr id="3" name="Rettangolo 2"/>
          <p:cNvSpPr/>
          <p:nvPr/>
        </p:nvSpPr>
        <p:spPr>
          <a:xfrm rot="18896882">
            <a:off x="1364745" y="1438931"/>
            <a:ext cx="1721378" cy="168674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3" cstate="print"/>
          <a:srcRect/>
          <a:stretch>
            <a:fillRect/>
          </a:stretch>
        </p:blipFill>
        <p:spPr bwMode="auto">
          <a:xfrm>
            <a:off x="7962630" y="-170329"/>
            <a:ext cx="1798320" cy="1198880"/>
          </a:xfrm>
          <a:prstGeom prst="rect">
            <a:avLst/>
          </a:prstGeom>
          <a:noFill/>
        </p:spPr>
      </p:pic>
      <p:pic>
        <p:nvPicPr>
          <p:cNvPr id="6" name="Picture 4" descr="Logo Ente Scuola Edile (2)"/>
          <p:cNvPicPr>
            <a:picLocks noChangeAspect="1" noChangeArrowheads="1"/>
          </p:cNvPicPr>
          <p:nvPr/>
        </p:nvPicPr>
        <p:blipFill>
          <a:blip r:embed="rId4" cstate="print"/>
          <a:srcRect/>
          <a:stretch>
            <a:fillRect/>
          </a:stretch>
        </p:blipFill>
        <p:spPr bwMode="auto">
          <a:xfrm>
            <a:off x="493737" y="197761"/>
            <a:ext cx="904757" cy="762000"/>
          </a:xfrm>
          <a:prstGeom prst="rect">
            <a:avLst/>
          </a:prstGeom>
          <a:noFill/>
          <a:ln w="9525">
            <a:noFill/>
            <a:miter lim="800000"/>
            <a:headEnd/>
            <a:tailEnd/>
          </a:ln>
        </p:spPr>
      </p:pic>
      <p:pic>
        <p:nvPicPr>
          <p:cNvPr id="7" name="Picture 1"/>
          <p:cNvPicPr>
            <a:picLocks noChangeAspect="1" noChangeArrowheads="1"/>
          </p:cNvPicPr>
          <p:nvPr/>
        </p:nvPicPr>
        <p:blipFill>
          <a:blip r:embed="rId5"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72353" y="999564"/>
            <a:ext cx="9956800" cy="4873752"/>
          </a:xfrm>
        </p:spPr>
        <p:txBody>
          <a:bodyPr>
            <a:normAutofit fontScale="62500" lnSpcReduction="20000"/>
          </a:bodyPr>
          <a:lstStyle/>
          <a:p>
            <a:pPr>
              <a:buNone/>
            </a:pPr>
            <a:r>
              <a:rPr lang="it-IT" sz="5100" b="1" dirty="0" smtClean="0"/>
              <a:t>BANDO CAMERA </a:t>
            </a:r>
            <a:r>
              <a:rPr lang="it-IT" sz="5100" b="1" dirty="0" err="1" smtClean="0"/>
              <a:t>DI</a:t>
            </a:r>
            <a:r>
              <a:rPr lang="it-IT" sz="5100" b="1" dirty="0" smtClean="0"/>
              <a:t> COMMERCIO  </a:t>
            </a:r>
          </a:p>
          <a:p>
            <a:pPr>
              <a:buNone/>
            </a:pPr>
            <a:r>
              <a:rPr lang="it-IT" sz="5100" b="1" dirty="0" smtClean="0"/>
              <a:t>“Azioni di animazione sul territorio”</a:t>
            </a:r>
          </a:p>
          <a:p>
            <a:pPr>
              <a:buNone/>
            </a:pPr>
            <a:endParaRPr lang="it-IT" sz="5100" b="1" dirty="0" smtClean="0"/>
          </a:p>
          <a:p>
            <a:pPr lvl="0"/>
            <a:r>
              <a:rPr lang="it-IT" dirty="0" smtClean="0"/>
              <a:t>Accompagnamento di 5 imprese per ottenimento certificazione ambientale del prodotto</a:t>
            </a:r>
          </a:p>
          <a:p>
            <a:pPr lvl="0">
              <a:buNone/>
            </a:pPr>
            <a:endParaRPr lang="it-IT" dirty="0" smtClean="0"/>
          </a:p>
          <a:p>
            <a:pPr lvl="0"/>
            <a:r>
              <a:rPr lang="it-IT" dirty="0" smtClean="0"/>
              <a:t>Organizzazione di evento aperto al grande pubblico di una manifestazione di rilevanza nazionale ed internazionale – </a:t>
            </a:r>
            <a:r>
              <a:rPr lang="it-IT" dirty="0" err="1" smtClean="0"/>
              <a:t>Recstruttura</a:t>
            </a:r>
            <a:r>
              <a:rPr lang="it-IT" dirty="0" smtClean="0"/>
              <a:t> 2018</a:t>
            </a:r>
          </a:p>
          <a:p>
            <a:pPr lvl="0">
              <a:buNone/>
            </a:pPr>
            <a:endParaRPr lang="it-IT" dirty="0" smtClean="0"/>
          </a:p>
          <a:p>
            <a:pPr lvl="0"/>
            <a:r>
              <a:rPr lang="it-IT" dirty="0" smtClean="0"/>
              <a:t>Collaborare nell’organizzare 2 </a:t>
            </a:r>
            <a:r>
              <a:rPr lang="it-IT" dirty="0" err="1" smtClean="0"/>
              <a:t>BTOB</a:t>
            </a:r>
            <a:r>
              <a:rPr lang="it-IT" dirty="0" smtClean="0"/>
              <a:t> presso Camera di Commercio di Imperia (Febbraio 2020) e Camera di Commercio di Nizza (Settembre 2019)</a:t>
            </a:r>
          </a:p>
          <a:p>
            <a:pPr lvl="0"/>
            <a:r>
              <a:rPr lang="it-IT" dirty="0" smtClean="0"/>
              <a:t>Organizzazione di 2 visite con almeno 5 imprese cadauna sui cantieri pilota (</a:t>
            </a:r>
            <a:r>
              <a:rPr lang="it-IT" dirty="0" err="1" smtClean="0"/>
              <a:t>Boves-Cuneo</a:t>
            </a:r>
            <a:r>
              <a:rPr lang="it-IT" dirty="0" smtClean="0"/>
              <a:t> / </a:t>
            </a:r>
            <a:r>
              <a:rPr lang="it-IT" dirty="0" err="1" smtClean="0"/>
              <a:t>Imperia-Nizza</a:t>
            </a:r>
            <a:r>
              <a:rPr lang="it-IT" dirty="0" smtClean="0"/>
              <a:t>)</a:t>
            </a:r>
          </a:p>
          <a:p>
            <a:pPr lvl="0">
              <a:buNone/>
            </a:pPr>
            <a:r>
              <a:rPr lang="it-IT" dirty="0" smtClean="0"/>
              <a:t> </a:t>
            </a:r>
          </a:p>
          <a:p>
            <a:pPr lvl="0"/>
            <a:r>
              <a:rPr lang="it-IT" dirty="0" smtClean="0"/>
              <a:t>Organizzazione di 3 seminari con </a:t>
            </a:r>
            <a:r>
              <a:rPr lang="it-IT" dirty="0" err="1" smtClean="0"/>
              <a:t>PA</a:t>
            </a:r>
            <a:r>
              <a:rPr lang="it-IT" dirty="0" smtClean="0"/>
              <a:t>, PMI, Liberi Professionisti per analizzare le buone pratiche, strumenti a disposizione </a:t>
            </a:r>
          </a:p>
          <a:p>
            <a:pPr lvl="0"/>
            <a:r>
              <a:rPr lang="it-IT" dirty="0" smtClean="0"/>
              <a:t>Organizzazione di 2 incontri su CAM, </a:t>
            </a:r>
            <a:r>
              <a:rPr lang="it-IT" dirty="0" err="1" smtClean="0"/>
              <a:t>premialità</a:t>
            </a:r>
            <a:r>
              <a:rPr lang="it-IT" dirty="0" smtClean="0"/>
              <a:t> bandi, Prezziario Regione Piemonte, Catalogo prodotti</a:t>
            </a:r>
          </a:p>
          <a:p>
            <a:pPr lvl="0"/>
            <a:r>
              <a:rPr lang="it-IT" dirty="0" smtClean="0"/>
              <a:t>Organizzazione di 1 seminario sulle linee guida </a:t>
            </a:r>
            <a:r>
              <a:rPr lang="it-IT" dirty="0" err="1" smtClean="0"/>
              <a:t>GPP</a:t>
            </a:r>
            <a:r>
              <a:rPr lang="it-IT" dirty="0" smtClean="0"/>
              <a:t> </a:t>
            </a:r>
          </a:p>
          <a:p>
            <a:r>
              <a:rPr lang="it-IT" dirty="0" smtClean="0"/>
              <a:t>Organizzazione di 10 incontri con imprese del settore su tematiche connesse all’utilizzo dei prodotti</a:t>
            </a:r>
          </a:p>
          <a:p>
            <a:pPr lvl="0">
              <a:buNone/>
            </a:pPr>
            <a:endParaRPr lang="it-IT" dirty="0" smtClean="0"/>
          </a:p>
          <a:p>
            <a:pPr lvl="0"/>
            <a:endParaRPr lang="it-IT" dirty="0" smtClean="0"/>
          </a:p>
          <a:p>
            <a:endParaRPr lang="it-IT" dirty="0" smtClean="0"/>
          </a:p>
          <a:p>
            <a:pPr>
              <a:buNone/>
            </a:pPr>
            <a:endParaRPr lang="it-IT" dirty="0"/>
          </a:p>
        </p:txBody>
      </p:sp>
      <p:pic>
        <p:nvPicPr>
          <p:cNvPr id="4"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3" cstate="print"/>
          <a:srcRect/>
          <a:stretch>
            <a:fillRect/>
          </a:stretch>
        </p:blipFill>
        <p:spPr bwMode="auto">
          <a:xfrm>
            <a:off x="7962630" y="-170329"/>
            <a:ext cx="1798320" cy="1198880"/>
          </a:xfrm>
          <a:prstGeom prst="rect">
            <a:avLst/>
          </a:prstGeom>
          <a:noFill/>
        </p:spPr>
      </p:pic>
      <p:pic>
        <p:nvPicPr>
          <p:cNvPr id="6" name="Picture 4" descr="Logo Ente Scuola Edile (2)"/>
          <p:cNvPicPr>
            <a:picLocks noChangeAspect="1" noChangeArrowheads="1"/>
          </p:cNvPicPr>
          <p:nvPr/>
        </p:nvPicPr>
        <p:blipFill>
          <a:blip r:embed="rId4" cstate="print"/>
          <a:srcRect/>
          <a:stretch>
            <a:fillRect/>
          </a:stretch>
        </p:blipFill>
        <p:spPr bwMode="auto">
          <a:xfrm>
            <a:off x="493737" y="197761"/>
            <a:ext cx="904757" cy="762000"/>
          </a:xfrm>
          <a:prstGeom prst="rect">
            <a:avLst/>
          </a:prstGeom>
          <a:noFill/>
          <a:ln w="9525">
            <a:noFill/>
            <a:miter lim="800000"/>
            <a:headEnd/>
            <a:tailEnd/>
          </a:ln>
        </p:spPr>
      </p:pic>
      <p:pic>
        <p:nvPicPr>
          <p:cNvPr id="7" name="Picture 1"/>
          <p:cNvPicPr>
            <a:picLocks noChangeAspect="1" noChangeArrowheads="1"/>
          </p:cNvPicPr>
          <p:nvPr/>
        </p:nvPicPr>
        <p:blipFill>
          <a:blip r:embed="rId5"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2" cstate="print"/>
          <a:srcRect/>
          <a:stretch>
            <a:fillRect/>
          </a:stretch>
        </p:blipFill>
        <p:spPr bwMode="auto">
          <a:xfrm>
            <a:off x="8285360" y="-323267"/>
            <a:ext cx="1798320" cy="1198880"/>
          </a:xfrm>
          <a:prstGeom prst="rect">
            <a:avLst/>
          </a:prstGeom>
          <a:noFill/>
        </p:spPr>
      </p:pic>
      <p:graphicFrame>
        <p:nvGraphicFramePr>
          <p:cNvPr id="4" name="Tabella 3"/>
          <p:cNvGraphicFramePr>
            <a:graphicFrameLocks noGrp="1"/>
          </p:cNvGraphicFramePr>
          <p:nvPr/>
        </p:nvGraphicFramePr>
        <p:xfrm>
          <a:off x="376516" y="197229"/>
          <a:ext cx="11026593" cy="6508370"/>
        </p:xfrm>
        <a:graphic>
          <a:graphicData uri="http://schemas.openxmlformats.org/drawingml/2006/table">
            <a:tbl>
              <a:tblPr/>
              <a:tblGrid>
                <a:gridCol w="998843"/>
                <a:gridCol w="891355"/>
                <a:gridCol w="891355"/>
                <a:gridCol w="891355"/>
                <a:gridCol w="1470737"/>
                <a:gridCol w="1470737"/>
                <a:gridCol w="1470737"/>
                <a:gridCol w="1470737"/>
                <a:gridCol w="1470737"/>
              </a:tblGrid>
              <a:tr h="305234">
                <a:tc gridSpan="9">
                  <a:txBody>
                    <a:bodyPr/>
                    <a:lstStyle/>
                    <a:p>
                      <a:pPr algn="ctr" fontAlgn="b"/>
                      <a:r>
                        <a:rPr lang="it-IT" sz="1100" b="1" i="0" u="none" strike="noStrike" dirty="0" err="1">
                          <a:solidFill>
                            <a:srgbClr val="000000"/>
                          </a:solidFill>
                          <a:latin typeface="Calibri"/>
                        </a:rPr>
                        <a:t>CRONOPROGRAMMA</a:t>
                      </a:r>
                      <a:r>
                        <a:rPr lang="it-IT" sz="1100" b="1" i="0" u="none" strike="noStrike" dirty="0">
                          <a:solidFill>
                            <a:srgbClr val="000000"/>
                          </a:solidFill>
                          <a:latin typeface="Calibri"/>
                        </a:rPr>
                        <a:t> LAVORI PROGETTO </a:t>
                      </a:r>
                      <a:r>
                        <a:rPr lang="it-IT" sz="1100" b="1" i="0" u="none" strike="noStrike" dirty="0" err="1">
                          <a:solidFill>
                            <a:srgbClr val="000000"/>
                          </a:solidFill>
                          <a:latin typeface="Calibri"/>
                        </a:rPr>
                        <a:t>ECOBATI</a:t>
                      </a:r>
                      <a:r>
                        <a:rPr lang="it-IT" sz="1100" b="1" i="0" u="none" strike="noStrike" dirty="0">
                          <a:solidFill>
                            <a:srgbClr val="000000"/>
                          </a:solidFill>
                          <a:latin typeface="Calibri"/>
                        </a:rPr>
                        <a:t>  - SCUOLA EDILE CUNEO</a:t>
                      </a:r>
                    </a:p>
                  </a:txBody>
                  <a:tcPr marL="5806" marR="5806" marT="5806"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06772">
                <a:tc>
                  <a:txBody>
                    <a:bodyPr/>
                    <a:lstStyle/>
                    <a:p>
                      <a:pPr algn="l" fontAlgn="b"/>
                      <a:endParaRPr lang="it-IT" sz="700" b="0" i="0" u="none" strike="noStrike">
                        <a:solidFill>
                          <a:srgbClr val="000000"/>
                        </a:solidFill>
                        <a:latin typeface="Calibri"/>
                      </a:endParaRPr>
                    </a:p>
                  </a:txBody>
                  <a:tcPr marL="5806" marR="5806" marT="58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700" b="0" i="0" u="none" strike="noStrike">
                        <a:solidFill>
                          <a:srgbClr val="000000"/>
                        </a:solidFill>
                        <a:latin typeface="Calibri"/>
                      </a:endParaRPr>
                    </a:p>
                  </a:txBody>
                  <a:tcPr marL="5806" marR="5806" marT="58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700" b="0" i="0" u="none" strike="noStrike">
                        <a:solidFill>
                          <a:srgbClr val="000000"/>
                        </a:solidFill>
                        <a:latin typeface="Calibri"/>
                      </a:endParaRPr>
                    </a:p>
                  </a:txBody>
                  <a:tcPr marL="5806" marR="5806" marT="58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700" b="0" i="0" u="none" strike="noStrike">
                        <a:solidFill>
                          <a:srgbClr val="000000"/>
                        </a:solidFill>
                        <a:latin typeface="Calibri"/>
                      </a:endParaRPr>
                    </a:p>
                  </a:txBody>
                  <a:tcPr marL="5806" marR="5806" marT="58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700" b="0" i="0" u="none" strike="noStrike">
                        <a:solidFill>
                          <a:srgbClr val="000000"/>
                        </a:solidFill>
                        <a:latin typeface="Calibri"/>
                      </a:endParaRPr>
                    </a:p>
                  </a:txBody>
                  <a:tcPr marL="5806" marR="5806" marT="58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700" b="0" i="0" u="none" strike="noStrike">
                        <a:solidFill>
                          <a:srgbClr val="000000"/>
                        </a:solidFill>
                        <a:latin typeface="Calibri"/>
                      </a:endParaRPr>
                    </a:p>
                  </a:txBody>
                  <a:tcPr marL="5806" marR="5806" marT="58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700" b="0" i="0" u="none" strike="noStrike">
                        <a:solidFill>
                          <a:srgbClr val="000000"/>
                        </a:solidFill>
                        <a:latin typeface="Calibri"/>
                      </a:endParaRPr>
                    </a:p>
                  </a:txBody>
                  <a:tcPr marL="5806" marR="5806" marT="58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700" b="0" i="0" u="none" strike="noStrike">
                        <a:solidFill>
                          <a:srgbClr val="000000"/>
                        </a:solidFill>
                        <a:latin typeface="Calibri"/>
                      </a:endParaRPr>
                    </a:p>
                  </a:txBody>
                  <a:tcPr marL="5806" marR="5806" marT="58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700" b="0" i="0" u="none" strike="noStrike">
                        <a:solidFill>
                          <a:srgbClr val="000000"/>
                        </a:solidFill>
                        <a:latin typeface="Calibri"/>
                      </a:endParaRPr>
                    </a:p>
                  </a:txBody>
                  <a:tcPr marL="5806" marR="5806" marT="5806" marB="0" anchor="b">
                    <a:lnL>
                      <a:noFill/>
                    </a:lnL>
                    <a:lnR>
                      <a:noFill/>
                    </a:lnR>
                    <a:lnT>
                      <a:noFill/>
                    </a:lnT>
                    <a:lnB w="12700" cap="flat" cmpd="sng" algn="ctr">
                      <a:solidFill>
                        <a:srgbClr val="000000"/>
                      </a:solidFill>
                      <a:prstDash val="solid"/>
                      <a:round/>
                      <a:headEnd type="none" w="med" len="med"/>
                      <a:tailEnd type="none" w="med" len="med"/>
                    </a:lnB>
                  </a:tcPr>
                </a:tc>
              </a:tr>
              <a:tr h="1053549">
                <a:tc>
                  <a:txBody>
                    <a:bodyPr/>
                    <a:lstStyle/>
                    <a:p>
                      <a:pPr algn="ctr" fontAlgn="ctr"/>
                      <a:r>
                        <a:rPr lang="it-IT" sz="700" b="0" i="0" u="none" strike="noStrike">
                          <a:solidFill>
                            <a:srgbClr val="000000"/>
                          </a:solidFill>
                          <a:latin typeface="Calibri"/>
                        </a:rPr>
                        <a:t>ANNO 2019</a:t>
                      </a: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3">
                  <a:txBody>
                    <a:bodyPr/>
                    <a:lstStyle/>
                    <a:p>
                      <a:pPr algn="ctr" fontAlgn="ctr"/>
                      <a:r>
                        <a:rPr lang="it-IT" sz="700" b="1" i="0" u="none" strike="noStrike">
                          <a:solidFill>
                            <a:srgbClr val="000000"/>
                          </a:solidFill>
                          <a:latin typeface="Calibri"/>
                        </a:rPr>
                        <a:t>WP2. 2 - 10 INCONTRI </a:t>
                      </a:r>
                      <a:br>
                        <a:rPr lang="it-IT" sz="700" b="1" i="0" u="none" strike="noStrike">
                          <a:solidFill>
                            <a:srgbClr val="000000"/>
                          </a:solidFill>
                          <a:latin typeface="Calibri"/>
                        </a:rPr>
                      </a:br>
                      <a:r>
                        <a:rPr lang="it-IT" sz="700" b="1" i="0" u="none" strike="noStrike">
                          <a:solidFill>
                            <a:srgbClr val="000000"/>
                          </a:solidFill>
                          <a:latin typeface="Calibri"/>
                        </a:rPr>
                        <a:t>tematiche connesse all’utilizzo dei prodotti con imprese, studenti e progettisti</a:t>
                      </a: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ctr" fontAlgn="ctr"/>
                      <a:r>
                        <a:rPr lang="it-IT" sz="700" b="1" i="0" u="none" strike="noStrike">
                          <a:solidFill>
                            <a:srgbClr val="000000"/>
                          </a:solidFill>
                          <a:latin typeface="Calibri"/>
                        </a:rPr>
                        <a:t>WP2. 4 - 3 SEMINARI</a:t>
                      </a:r>
                      <a:br>
                        <a:rPr lang="it-IT" sz="700" b="1" i="0" u="none" strike="noStrike">
                          <a:solidFill>
                            <a:srgbClr val="000000"/>
                          </a:solidFill>
                          <a:latin typeface="Calibri"/>
                        </a:rPr>
                      </a:br>
                      <a:r>
                        <a:rPr lang="it-IT" sz="700" b="1" i="0" u="none" strike="noStrike">
                          <a:solidFill>
                            <a:srgbClr val="000000"/>
                          </a:solidFill>
                          <a:latin typeface="Calibri"/>
                        </a:rPr>
                        <a:t>con PA, PMI, Liberi Professionisti per analizzare le buone pratiche, strumenti a disposizione </a:t>
                      </a: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700" b="1" i="0" u="none" strike="noStrike">
                          <a:solidFill>
                            <a:srgbClr val="000000"/>
                          </a:solidFill>
                          <a:latin typeface="Calibri"/>
                        </a:rPr>
                        <a:t>WP3. 2 - INCONTRI su CAM, premialità bandi, Prezziario Regione Piemonte, Catalogo prodotti</a:t>
                      </a: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700" b="1" i="0" u="none" strike="noStrike">
                          <a:solidFill>
                            <a:srgbClr val="000000"/>
                          </a:solidFill>
                          <a:latin typeface="Calibri"/>
                        </a:rPr>
                        <a:t>WP3.3 - SEMINARIO sulle linee guida GPP </a:t>
                      </a: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700" b="1" i="0" u="none" strike="noStrike" dirty="0">
                          <a:solidFill>
                            <a:srgbClr val="000000"/>
                          </a:solidFill>
                          <a:latin typeface="Calibri"/>
                        </a:rPr>
                        <a:t>WP4.2 - VISITE CANTIERI</a:t>
                      </a: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700" b="1" i="0" u="none" strike="noStrike" dirty="0">
                          <a:solidFill>
                            <a:srgbClr val="000000"/>
                          </a:solidFill>
                          <a:latin typeface="Calibri"/>
                        </a:rPr>
                        <a:t>2 </a:t>
                      </a:r>
                      <a:r>
                        <a:rPr lang="it-IT" sz="700" b="1" i="0" u="none" strike="noStrike" dirty="0" err="1" smtClean="0">
                          <a:solidFill>
                            <a:srgbClr val="000000"/>
                          </a:solidFill>
                          <a:latin typeface="Calibri"/>
                        </a:rPr>
                        <a:t>-BTOB</a:t>
                      </a:r>
                      <a:endParaRPr lang="it-IT" sz="700" b="1" i="0" u="none" strike="noStrike" dirty="0">
                        <a:solidFill>
                          <a:srgbClr val="000000"/>
                        </a:solidFill>
                        <a:latin typeface="Calibri"/>
                      </a:endParaRP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24">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24">
                <a:tc>
                  <a:txBody>
                    <a:bodyPr/>
                    <a:lstStyle/>
                    <a:p>
                      <a:pPr algn="l" fontAlgn="ctr"/>
                      <a:r>
                        <a:rPr lang="it-IT" sz="700" b="1" i="0" u="none" strike="noStrike">
                          <a:solidFill>
                            <a:srgbClr val="000000"/>
                          </a:solidFill>
                          <a:latin typeface="Calibri"/>
                        </a:rPr>
                        <a:t>GENNAIO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24">
                <a:tc>
                  <a:txBody>
                    <a:bodyPr/>
                    <a:lstStyle/>
                    <a:p>
                      <a:pPr algn="l" fontAlgn="ctr"/>
                      <a:r>
                        <a:rPr lang="it-IT" sz="700" b="1" i="0" u="none" strike="noStrike">
                          <a:solidFill>
                            <a:srgbClr val="000000"/>
                          </a:solidFill>
                          <a:latin typeface="Calibri"/>
                        </a:rPr>
                        <a:t>FEBBRAIO</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24">
                <a:tc>
                  <a:txBody>
                    <a:bodyPr/>
                    <a:lstStyle/>
                    <a:p>
                      <a:pPr algn="l" fontAlgn="ctr"/>
                      <a:r>
                        <a:rPr lang="it-IT" sz="700" b="1" i="0" u="none" strike="noStrike">
                          <a:solidFill>
                            <a:srgbClr val="000000"/>
                          </a:solidFill>
                          <a:latin typeface="Calibri"/>
                        </a:rPr>
                        <a:t>MARZO</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dirty="0">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24">
                <a:tc>
                  <a:txBody>
                    <a:bodyPr/>
                    <a:lstStyle/>
                    <a:p>
                      <a:pPr algn="l" fontAlgn="ctr"/>
                      <a:r>
                        <a:rPr lang="it-IT" sz="700" b="1" i="0" u="none" strike="noStrike">
                          <a:solidFill>
                            <a:srgbClr val="000000"/>
                          </a:solidFill>
                          <a:latin typeface="Calibri"/>
                        </a:rPr>
                        <a:t>APRILE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Expotorre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851">
                <a:tc>
                  <a:txBody>
                    <a:bodyPr/>
                    <a:lstStyle/>
                    <a:p>
                      <a:pPr algn="l" fontAlgn="ctr"/>
                      <a:r>
                        <a:rPr lang="it-IT" sz="700" b="1" i="0" u="none" strike="noStrike">
                          <a:solidFill>
                            <a:srgbClr val="000000"/>
                          </a:solidFill>
                          <a:latin typeface="Calibri"/>
                        </a:rPr>
                        <a:t>MAGGIO</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Calce per intonaci naturali</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Canapa</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Preziario Opere Edili e Impiantistiche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24">
                <a:tc>
                  <a:txBody>
                    <a:bodyPr/>
                    <a:lstStyle/>
                    <a:p>
                      <a:pPr algn="l" fontAlgn="ctr"/>
                      <a:r>
                        <a:rPr lang="it-IT" sz="700" b="1" i="0" u="none" strike="noStrike">
                          <a:solidFill>
                            <a:srgbClr val="000000"/>
                          </a:solidFill>
                          <a:latin typeface="Calibri"/>
                        </a:rPr>
                        <a:t>GIUGNO</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Canapa</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0776">
                <a:tc>
                  <a:txBody>
                    <a:bodyPr/>
                    <a:lstStyle/>
                    <a:p>
                      <a:pPr algn="l" fontAlgn="ctr"/>
                      <a:r>
                        <a:rPr lang="it-IT" sz="700" b="1" i="0" u="none" strike="noStrike">
                          <a:solidFill>
                            <a:srgbClr val="000000"/>
                          </a:solidFill>
                          <a:latin typeface="Calibri"/>
                        </a:rPr>
                        <a:t>LUGLIO</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Paglia</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Intonaci terra cruda e grassello di calce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24">
                <a:tc>
                  <a:txBody>
                    <a:bodyPr/>
                    <a:lstStyle/>
                    <a:p>
                      <a:pPr algn="l" fontAlgn="ctr"/>
                      <a:r>
                        <a:rPr lang="it-IT" sz="700" b="1" i="0" u="none" strike="noStrike">
                          <a:solidFill>
                            <a:srgbClr val="000000"/>
                          </a:solidFill>
                          <a:latin typeface="Calibri"/>
                        </a:rPr>
                        <a:t>AGOSTO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24">
                <a:tc>
                  <a:txBody>
                    <a:bodyPr/>
                    <a:lstStyle/>
                    <a:p>
                      <a:pPr algn="l" fontAlgn="ctr"/>
                      <a:r>
                        <a:rPr lang="it-IT" sz="700" b="1" i="0" u="none" strike="noStrike">
                          <a:solidFill>
                            <a:srgbClr val="000000"/>
                          </a:solidFill>
                          <a:latin typeface="Calibri"/>
                        </a:rPr>
                        <a:t>SETTEMBRE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Nizza</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93851">
                <a:tc>
                  <a:txBody>
                    <a:bodyPr/>
                    <a:lstStyle/>
                    <a:p>
                      <a:pPr algn="l" fontAlgn="ctr"/>
                      <a:r>
                        <a:rPr lang="it-IT" sz="700" b="1" i="0" u="none" strike="noStrike">
                          <a:solidFill>
                            <a:srgbClr val="000000"/>
                          </a:solidFill>
                          <a:latin typeface="Calibri"/>
                        </a:rPr>
                        <a:t>OTTOBRE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Recstruttura</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Preziario, CAM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BIM</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Premialità con PA</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700" b="0" i="0" u="none" strike="noStrike">
                          <a:solidFill>
                            <a:srgbClr val="000000"/>
                          </a:solidFill>
                          <a:latin typeface="Calibri"/>
                        </a:rPr>
                        <a:t>Criteri di premialità inseriti nei bandi - CAM - Prezziario </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851">
                <a:tc>
                  <a:txBody>
                    <a:bodyPr/>
                    <a:lstStyle/>
                    <a:p>
                      <a:pPr algn="l" fontAlgn="ctr"/>
                      <a:r>
                        <a:rPr lang="it-IT" sz="700" b="1" i="0" u="none" strike="noStrike">
                          <a:solidFill>
                            <a:srgbClr val="000000"/>
                          </a:solidFill>
                          <a:latin typeface="Calibri"/>
                        </a:rPr>
                        <a:t>NOVENBRE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0" i="0" u="none" strike="noStrike">
                          <a:solidFill>
                            <a:srgbClr val="000000"/>
                          </a:solidFill>
                          <a:latin typeface="Calibri"/>
                        </a:rPr>
                        <a:t>Criteri di premialità inseriti nei bandi - CAM - Prezziario </a:t>
                      </a:r>
                    </a:p>
                  </a:txBody>
                  <a:tcPr marL="5806" marR="5806" marT="58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Boves-Cuneo</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696">
                <a:tc>
                  <a:txBody>
                    <a:bodyPr/>
                    <a:lstStyle/>
                    <a:p>
                      <a:pPr algn="l" fontAlgn="ctr"/>
                      <a:r>
                        <a:rPr lang="it-IT" sz="700" b="1" i="0" u="none" strike="noStrike">
                          <a:solidFill>
                            <a:srgbClr val="000000"/>
                          </a:solidFill>
                          <a:latin typeface="Calibri"/>
                        </a:rPr>
                        <a:t>DICEMBRE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Materiale ecosostenibile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Materiale ecosostenibile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Materiale ecosostenibile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700" b="0" i="0" u="none" strike="noStrike" dirty="0">
                          <a:solidFill>
                            <a:srgbClr val="000000"/>
                          </a:solidFill>
                          <a:latin typeface="Calibri"/>
                        </a:rPr>
                        <a:t>Linee guida </a:t>
                      </a:r>
                      <a:r>
                        <a:rPr lang="it-IT" sz="700" b="0" i="0" u="none" strike="noStrike" dirty="0" err="1">
                          <a:solidFill>
                            <a:srgbClr val="000000"/>
                          </a:solidFill>
                          <a:latin typeface="Calibri"/>
                        </a:rPr>
                        <a:t>GPP</a:t>
                      </a:r>
                      <a:endParaRPr lang="it-IT" sz="700" b="0" i="0" u="none" strike="noStrike" dirty="0">
                        <a:solidFill>
                          <a:srgbClr val="000000"/>
                        </a:solidFill>
                        <a:latin typeface="Calibri"/>
                      </a:endParaRP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dirty="0" err="1">
                          <a:solidFill>
                            <a:srgbClr val="000000"/>
                          </a:solidFill>
                          <a:latin typeface="Calibri"/>
                        </a:rPr>
                        <a:t>Imperia-Nizza</a:t>
                      </a:r>
                      <a:endParaRPr lang="it-IT" sz="700" b="0" i="0" u="none" strike="noStrike" dirty="0">
                        <a:solidFill>
                          <a:srgbClr val="000000"/>
                        </a:solidFill>
                        <a:latin typeface="Calibri"/>
                      </a:endParaRP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772">
                <a:tc>
                  <a:txBody>
                    <a:bodyPr/>
                    <a:lstStyle/>
                    <a:p>
                      <a:pPr algn="l" fontAlgn="ctr"/>
                      <a:r>
                        <a:rPr lang="it-IT" sz="700" b="0" i="0" u="none" strike="noStrike">
                          <a:solidFill>
                            <a:srgbClr val="000000"/>
                          </a:solidFill>
                          <a:latin typeface="Calibri"/>
                        </a:rPr>
                        <a:t>ANNO 2020</a:t>
                      </a: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3">
                  <a:txBody>
                    <a:bodyPr/>
                    <a:lstStyle/>
                    <a:p>
                      <a:pPr algn="ctr" fontAlgn="ctr"/>
                      <a:r>
                        <a:rPr lang="it-IT" sz="700" b="1" i="0" u="none" strike="noStrike">
                          <a:solidFill>
                            <a:srgbClr val="000000"/>
                          </a:solidFill>
                          <a:latin typeface="Calibri"/>
                        </a:rPr>
                        <a:t>WP2. 2 - 10 INCONTRI </a:t>
                      </a: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700" b="1" i="0" u="none" strike="noStrike">
                          <a:solidFill>
                            <a:srgbClr val="000000"/>
                          </a:solidFill>
                          <a:latin typeface="Calibri"/>
                        </a:rPr>
                        <a:t>WP2. 4 - 3 SEMINARI</a:t>
                      </a: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1" i="0" u="none" strike="noStrike">
                          <a:solidFill>
                            <a:srgbClr val="000000"/>
                          </a:solidFill>
                          <a:latin typeface="Calibri"/>
                        </a:rPr>
                        <a:t>WP3. 2 - INCONTRI</a:t>
                      </a: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1" i="0" u="none" strike="noStrike">
                          <a:solidFill>
                            <a:srgbClr val="000000"/>
                          </a:solidFill>
                          <a:latin typeface="Calibri"/>
                        </a:rPr>
                        <a:t>WP3.3 - SEMINARIO</a:t>
                      </a:r>
                    </a:p>
                  </a:txBody>
                  <a:tcPr marL="5806" marR="5806" marT="58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1" i="0" u="none" strike="noStrike">
                          <a:solidFill>
                            <a:srgbClr val="000000"/>
                          </a:solidFill>
                          <a:latin typeface="Calibri"/>
                        </a:rPr>
                        <a:t>WP4.2 - VISITE CANTIERI</a:t>
                      </a:r>
                    </a:p>
                  </a:txBody>
                  <a:tcPr marL="5806" marR="5806" marT="58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24">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851">
                <a:tc>
                  <a:txBody>
                    <a:bodyPr/>
                    <a:lstStyle/>
                    <a:p>
                      <a:pPr algn="l" fontAlgn="ctr"/>
                      <a:r>
                        <a:rPr lang="it-IT" sz="700" b="1" i="0" u="none" strike="noStrike">
                          <a:solidFill>
                            <a:srgbClr val="000000"/>
                          </a:solidFill>
                          <a:latin typeface="Calibri"/>
                        </a:rPr>
                        <a:t>GENNAIO</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Materiale ecosostenibile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Materiale ecosostenibile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Materiale ecosostenibile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851">
                <a:tc>
                  <a:txBody>
                    <a:bodyPr/>
                    <a:lstStyle/>
                    <a:p>
                      <a:pPr algn="l" fontAlgn="ctr"/>
                      <a:r>
                        <a:rPr lang="it-IT" sz="700" b="1" i="0" u="none" strike="noStrike">
                          <a:solidFill>
                            <a:srgbClr val="000000"/>
                          </a:solidFill>
                          <a:latin typeface="Calibri"/>
                        </a:rPr>
                        <a:t>FEBBRAIO</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Materiale ecosostenibile</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SEMINARIO DI CHIUSURA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a:solidFill>
                            <a:srgbClr val="000000"/>
                          </a:solidFill>
                          <a:latin typeface="Calibri"/>
                        </a:rPr>
                        <a:t> </a:t>
                      </a: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dirty="0" smtClean="0">
                          <a:solidFill>
                            <a:srgbClr val="000000"/>
                          </a:solidFill>
                          <a:latin typeface="Calibri"/>
                        </a:rPr>
                        <a:t>Camera</a:t>
                      </a:r>
                      <a:r>
                        <a:rPr lang="it-IT" sz="700" b="0" i="0" u="none" strike="noStrike" baseline="0" dirty="0" smtClean="0">
                          <a:solidFill>
                            <a:srgbClr val="000000"/>
                          </a:solidFill>
                          <a:latin typeface="Calibri"/>
                        </a:rPr>
                        <a:t> di commercio della Riviera Ligure</a:t>
                      </a:r>
                      <a:endParaRPr lang="it-IT" sz="700" b="0" i="0" u="none" strike="noStrike" dirty="0">
                        <a:solidFill>
                          <a:srgbClr val="000000"/>
                        </a:solidFill>
                        <a:latin typeface="Calibri"/>
                      </a:endParaRPr>
                    </a:p>
                  </a:txBody>
                  <a:tcPr marL="5806" marR="5806" marT="5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pic>
        <p:nvPicPr>
          <p:cNvPr id="7" name="Picture 4" descr="Logo Ente Scuola Edile (2)"/>
          <p:cNvPicPr>
            <a:picLocks noChangeAspect="1" noChangeArrowheads="1"/>
          </p:cNvPicPr>
          <p:nvPr/>
        </p:nvPicPr>
        <p:blipFill>
          <a:blip r:embed="rId3" cstate="print"/>
          <a:srcRect/>
          <a:stretch>
            <a:fillRect/>
          </a:stretch>
        </p:blipFill>
        <p:spPr bwMode="auto">
          <a:xfrm>
            <a:off x="493737" y="0"/>
            <a:ext cx="904757" cy="762000"/>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9854048" y="0"/>
            <a:ext cx="2337952" cy="660209"/>
          </a:xfrm>
          <a:prstGeom prst="rect">
            <a:avLst/>
          </a:prstGeom>
          <a:noFill/>
          <a:ln w="9525">
            <a:noFill/>
            <a:miter lim="800000"/>
            <a:headEnd/>
            <a:tailEnd/>
          </a:ln>
          <a:effec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519952" y="1271554"/>
            <a:ext cx="10091271" cy="6240870"/>
          </a:xfrm>
        </p:spPr>
        <p:txBody>
          <a:bodyPr>
            <a:normAutofit/>
          </a:bodyPr>
          <a:lstStyle/>
          <a:p>
            <a:r>
              <a:rPr lang="it-IT" sz="1400" b="1" dirty="0" smtClean="0">
                <a:latin typeface="Arial" pitchFamily="34" charset="0"/>
                <a:cs typeface="Arial" pitchFamily="34" charset="0"/>
              </a:rPr>
              <a:t>LA CANAPA E RELATIVI IMPIEGHI: </a:t>
            </a:r>
            <a:r>
              <a:rPr lang="it-IT" sz="1400" dirty="0" smtClean="0">
                <a:latin typeface="Arial" pitchFamily="34" charset="0"/>
                <a:cs typeface="Arial" pitchFamily="34" charset="0"/>
              </a:rPr>
              <a:t>Introduzione al mondo della canapa; impieghi della canapa nella realtà quotidiana e nelle attività cantieristiche; realizzazione di manufatti canapa, calce e terra cruda.</a:t>
            </a:r>
          </a:p>
          <a:p>
            <a:r>
              <a:rPr lang="it-IT" sz="1400" b="1" dirty="0" smtClean="0">
                <a:latin typeface="Arial" pitchFamily="34" charset="0"/>
                <a:cs typeface="Arial" pitchFamily="34" charset="0"/>
              </a:rPr>
              <a:t>COSTRUZIONE CON LE BALLE </a:t>
            </a:r>
            <a:r>
              <a:rPr lang="it-IT" sz="1400" b="1" dirty="0" err="1" smtClean="0">
                <a:latin typeface="Arial" pitchFamily="34" charset="0"/>
                <a:cs typeface="Arial" pitchFamily="34" charset="0"/>
              </a:rPr>
              <a:t>DI</a:t>
            </a:r>
            <a:r>
              <a:rPr lang="it-IT" sz="1400" b="1" dirty="0" smtClean="0">
                <a:latin typeface="Arial" pitchFamily="34" charset="0"/>
                <a:cs typeface="Arial" pitchFamily="34" charset="0"/>
              </a:rPr>
              <a:t> PAGLIA</a:t>
            </a:r>
            <a:r>
              <a:rPr lang="it-IT" sz="1400" dirty="0" smtClean="0">
                <a:latin typeface="Arial" pitchFamily="34" charset="0"/>
                <a:cs typeface="Arial" pitchFamily="34" charset="0"/>
              </a:rPr>
              <a:t>: introduzione alla storia, alle caratteristiche e alle tecnologie di questo sistema costruttivo; realizzazione di una parte di costruzione in balle di paglia.</a:t>
            </a:r>
          </a:p>
          <a:p>
            <a:r>
              <a:rPr lang="it-IT" sz="1400" b="1" dirty="0" smtClean="0">
                <a:latin typeface="Arial" pitchFamily="34" charset="0"/>
                <a:cs typeface="Arial" pitchFamily="34" charset="0"/>
              </a:rPr>
              <a:t>INTONACI IN TERRA CRUDA E GRASSELLO </a:t>
            </a:r>
            <a:r>
              <a:rPr lang="it-IT" sz="1400" b="1" dirty="0" err="1" smtClean="0">
                <a:latin typeface="Arial" pitchFamily="34" charset="0"/>
                <a:cs typeface="Arial" pitchFamily="34" charset="0"/>
              </a:rPr>
              <a:t>DI</a:t>
            </a:r>
            <a:r>
              <a:rPr lang="it-IT" sz="1400" b="1" dirty="0" smtClean="0">
                <a:latin typeface="Arial" pitchFamily="34" charset="0"/>
                <a:cs typeface="Arial" pitchFamily="34" charset="0"/>
              </a:rPr>
              <a:t> CALCE: </a:t>
            </a:r>
            <a:r>
              <a:rPr lang="it-IT" sz="1400" dirty="0" smtClean="0">
                <a:latin typeface="Arial" pitchFamily="34" charset="0"/>
                <a:cs typeface="Arial" pitchFamily="34" charset="0"/>
              </a:rPr>
              <a:t>introduzione alle caratteristiche e impieghi di un intonaco a calce tradizionale di elevata qualità e dal basso impatto ambientale; realizzazione di un intonaco.</a:t>
            </a:r>
          </a:p>
          <a:p>
            <a:pPr fontAlgn="base"/>
            <a:r>
              <a:rPr lang="it-IT" sz="1400" b="1" dirty="0" smtClean="0">
                <a:latin typeface="Arial" pitchFamily="34" charset="0"/>
                <a:cs typeface="Arial" pitchFamily="34" charset="0"/>
              </a:rPr>
              <a:t>RESTAURO SOLAI IN LEGNO</a:t>
            </a:r>
            <a:r>
              <a:rPr lang="it-IT" sz="1400" dirty="0" smtClean="0">
                <a:latin typeface="Arial" pitchFamily="34" charset="0"/>
                <a:cs typeface="Arial" pitchFamily="34" charset="0"/>
              </a:rPr>
              <a:t>: è l'insegnamento di un metodo che mette</a:t>
            </a:r>
            <a:r>
              <a:rPr lang="it-IT" sz="1400" b="1" dirty="0" smtClean="0">
                <a:latin typeface="Arial" pitchFamily="34" charset="0"/>
                <a:cs typeface="Arial" pitchFamily="34" charset="0"/>
              </a:rPr>
              <a:t> </a:t>
            </a:r>
            <a:r>
              <a:rPr lang="it-IT" sz="1400" dirty="0" smtClean="0">
                <a:latin typeface="Arial" pitchFamily="34" charset="0"/>
                <a:cs typeface="Arial" pitchFamily="34" charset="0"/>
              </a:rPr>
              <a:t>a sistema le informazioni storiche, architettoniche, tecnologiche, scientifiche, e le prescrizioni normative,  facendo interagire i risultati della ricerca universitaria e le esigenze di cantiere. Si impareranno: la storia, la normativa e le corrette metodologie di lavoro in ottica di </a:t>
            </a:r>
            <a:r>
              <a:rPr lang="it-IT" sz="1400" b="1" dirty="0" smtClean="0">
                <a:latin typeface="Arial" pitchFamily="34" charset="0"/>
                <a:cs typeface="Arial" pitchFamily="34" charset="0"/>
              </a:rPr>
              <a:t>restauro</a:t>
            </a:r>
            <a:r>
              <a:rPr lang="it-IT" sz="1400" dirty="0" smtClean="0">
                <a:latin typeface="Arial" pitchFamily="34" charset="0"/>
                <a:cs typeface="Arial" pitchFamily="34" charset="0"/>
              </a:rPr>
              <a:t>, con l'analisi di molteplici casi, problematiche e relative soluzioni applicate in cantiere.</a:t>
            </a:r>
            <a:endParaRPr lang="it-IT" sz="1400" b="1" dirty="0" smtClean="0">
              <a:latin typeface="Arial" pitchFamily="34" charset="0"/>
              <a:cs typeface="Arial" pitchFamily="34" charset="0"/>
            </a:endParaRPr>
          </a:p>
          <a:p>
            <a:pPr fontAlgn="base"/>
            <a:r>
              <a:rPr lang="it-IT" sz="1400" b="1" dirty="0" smtClean="0">
                <a:latin typeface="Arial" pitchFamily="34" charset="0"/>
                <a:cs typeface="Arial" pitchFamily="34" charset="0"/>
              </a:rPr>
              <a:t>CASE PREFABBRICATE IN LEGNO: </a:t>
            </a:r>
            <a:r>
              <a:rPr lang="it-IT" sz="1400" dirty="0" smtClean="0">
                <a:latin typeface="Arial" pitchFamily="34" charset="0"/>
                <a:cs typeface="Arial" pitchFamily="34" charset="0"/>
              </a:rPr>
              <a:t>ha l'obiettivo di far comprendere ai tecnici tutte le potenzialità delle case prefabbricate in legno. Esso fornirà le basi relative ai materiali e darà le informazioni necessarie al fine di progettare e realizzare una </a:t>
            </a:r>
            <a:r>
              <a:rPr lang="it-IT" sz="1400" b="1" dirty="0" smtClean="0">
                <a:latin typeface="Arial" pitchFamily="34" charset="0"/>
                <a:cs typeface="Arial" pitchFamily="34" charset="0"/>
              </a:rPr>
              <a:t>casa in legno</a:t>
            </a:r>
            <a:r>
              <a:rPr lang="it-IT" sz="1400" dirty="0" smtClean="0">
                <a:latin typeface="Arial" pitchFamily="34" charset="0"/>
                <a:cs typeface="Arial" pitchFamily="34" charset="0"/>
              </a:rPr>
              <a:t> con ottime performance energetiche e dall'elevato confort abitativo.</a:t>
            </a:r>
            <a:endParaRPr lang="it-IT" sz="1400" b="1" dirty="0" smtClean="0">
              <a:latin typeface="Arial" pitchFamily="34" charset="0"/>
              <a:cs typeface="Arial" pitchFamily="34" charset="0"/>
            </a:endParaRPr>
          </a:p>
          <a:p>
            <a:pPr fontAlgn="base"/>
            <a:r>
              <a:rPr lang="it-IT" sz="1400" b="1" dirty="0" smtClean="0">
                <a:latin typeface="Arial" pitchFamily="34" charset="0"/>
                <a:cs typeface="Arial" pitchFamily="34" charset="0"/>
              </a:rPr>
              <a:t>CRITERI </a:t>
            </a:r>
            <a:r>
              <a:rPr lang="it-IT" sz="1400" b="1" dirty="0" err="1" smtClean="0">
                <a:latin typeface="Arial" pitchFamily="34" charset="0"/>
                <a:cs typeface="Arial" pitchFamily="34" charset="0"/>
              </a:rPr>
              <a:t>DI</a:t>
            </a:r>
            <a:r>
              <a:rPr lang="it-IT" sz="1400" b="1" dirty="0" smtClean="0">
                <a:latin typeface="Arial" pitchFamily="34" charset="0"/>
                <a:cs typeface="Arial" pitchFamily="34" charset="0"/>
              </a:rPr>
              <a:t> </a:t>
            </a:r>
            <a:r>
              <a:rPr lang="it-IT" sz="1400" b="1" dirty="0" err="1" smtClean="0">
                <a:latin typeface="Arial" pitchFamily="34" charset="0"/>
                <a:cs typeface="Arial" pitchFamily="34" charset="0"/>
              </a:rPr>
              <a:t>PREMIALITA</a:t>
            </a:r>
            <a:r>
              <a:rPr lang="it-IT" sz="1400" b="1" dirty="0" smtClean="0">
                <a:latin typeface="Arial" pitchFamily="34" charset="0"/>
                <a:cs typeface="Arial" pitchFamily="34" charset="0"/>
              </a:rPr>
              <a:t>’ INSERITI NEI BANDI - CRITERI AMBIENTALI MINIMI - PREZZIARIO REGIONALE </a:t>
            </a:r>
            <a:r>
              <a:rPr lang="it-IT" sz="1400" dirty="0" smtClean="0">
                <a:latin typeface="Arial" pitchFamily="34" charset="0"/>
                <a:cs typeface="Arial" pitchFamily="34" charset="0"/>
              </a:rPr>
              <a:t> </a:t>
            </a:r>
          </a:p>
          <a:p>
            <a:r>
              <a:rPr lang="it-IT" sz="1400" b="1" dirty="0" err="1" smtClean="0">
                <a:latin typeface="Arial" pitchFamily="34" charset="0"/>
                <a:cs typeface="Arial" pitchFamily="34" charset="0"/>
              </a:rPr>
              <a:t>BIM</a:t>
            </a:r>
            <a:r>
              <a:rPr lang="it-IT" sz="1400" b="1" dirty="0" smtClean="0">
                <a:latin typeface="Arial" pitchFamily="34" charset="0"/>
                <a:cs typeface="Arial" pitchFamily="34" charset="0"/>
              </a:rPr>
              <a:t> - Building information </a:t>
            </a:r>
            <a:r>
              <a:rPr lang="it-IT" sz="1400" b="1" dirty="0" err="1" smtClean="0">
                <a:latin typeface="Arial" pitchFamily="34" charset="0"/>
                <a:cs typeface="Arial" pitchFamily="34" charset="0"/>
              </a:rPr>
              <a:t>modelling</a:t>
            </a:r>
            <a:r>
              <a:rPr lang="it-IT" sz="1400" b="1" dirty="0" smtClean="0">
                <a:latin typeface="Arial" pitchFamily="34" charset="0"/>
                <a:cs typeface="Arial" pitchFamily="34" charset="0"/>
              </a:rPr>
              <a:t> – (Costruire modelli di informazione)</a:t>
            </a:r>
            <a:r>
              <a:rPr lang="it-IT" sz="1400" dirty="0" smtClean="0">
                <a:latin typeface="Arial" pitchFamily="34" charset="0"/>
                <a:cs typeface="Arial" pitchFamily="34" charset="0"/>
              </a:rPr>
              <a:t> - è uno strumento multi dimensionale in grado di gestire l’intero ciclo di vita di un edificio che può contenere qualsiasi tipo di informazione. Permette di progettare su più dimensioni, nel senso che coinvolge tutti gli attori che collaborano alla progettazione, alla gestione e al ciclo di vita di un edificio.</a:t>
            </a:r>
          </a:p>
          <a:p>
            <a:pPr>
              <a:buNone/>
            </a:pPr>
            <a:endParaRPr lang="it-IT" sz="1400" dirty="0">
              <a:latin typeface="Arial" pitchFamily="34" charset="0"/>
              <a:cs typeface="Arial" pitchFamily="34" charset="0"/>
            </a:endParaRPr>
          </a:p>
        </p:txBody>
      </p:sp>
      <p:pic>
        <p:nvPicPr>
          <p:cNvPr id="4"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2" cstate="print"/>
          <a:srcRect/>
          <a:stretch>
            <a:fillRect/>
          </a:stretch>
        </p:blipFill>
        <p:spPr bwMode="auto">
          <a:xfrm>
            <a:off x="7962630" y="-170329"/>
            <a:ext cx="1798320" cy="1198880"/>
          </a:xfrm>
          <a:prstGeom prst="rect">
            <a:avLst/>
          </a:prstGeom>
          <a:noFill/>
        </p:spPr>
      </p:pic>
      <p:pic>
        <p:nvPicPr>
          <p:cNvPr id="6" name="Picture 4" descr="Logo Ente Scuola Edile (2)"/>
          <p:cNvPicPr>
            <a:picLocks noChangeAspect="1" noChangeArrowheads="1"/>
          </p:cNvPicPr>
          <p:nvPr/>
        </p:nvPicPr>
        <p:blipFill>
          <a:blip r:embed="rId3" cstate="print"/>
          <a:srcRect/>
          <a:stretch>
            <a:fillRect/>
          </a:stretch>
        </p:blipFill>
        <p:spPr bwMode="auto">
          <a:xfrm>
            <a:off x="493737" y="197761"/>
            <a:ext cx="904757" cy="762000"/>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2" cstate="print"/>
          <a:srcRect/>
          <a:stretch>
            <a:fillRect/>
          </a:stretch>
        </p:blipFill>
        <p:spPr bwMode="auto">
          <a:xfrm>
            <a:off x="7962630" y="-170329"/>
            <a:ext cx="1798320" cy="1198880"/>
          </a:xfrm>
          <a:prstGeom prst="rect">
            <a:avLst/>
          </a:prstGeom>
          <a:noFill/>
        </p:spPr>
      </p:pic>
      <p:sp>
        <p:nvSpPr>
          <p:cNvPr id="8" name="CasellaDiTesto 7"/>
          <p:cNvSpPr txBox="1"/>
          <p:nvPr/>
        </p:nvSpPr>
        <p:spPr>
          <a:xfrm>
            <a:off x="564776" y="654424"/>
            <a:ext cx="9914965" cy="369332"/>
          </a:xfrm>
          <a:prstGeom prst="rect">
            <a:avLst/>
          </a:prstGeom>
          <a:noFill/>
        </p:spPr>
        <p:txBody>
          <a:bodyPr wrap="square" rtlCol="0">
            <a:spAutoFit/>
          </a:bodyPr>
          <a:lstStyle/>
          <a:p>
            <a:endParaRPr lang="it-IT" dirty="0"/>
          </a:p>
        </p:txBody>
      </p:sp>
      <p:pic>
        <p:nvPicPr>
          <p:cNvPr id="29698" name="Picture 2"/>
          <p:cNvPicPr>
            <a:picLocks noChangeAspect="1" noChangeArrowheads="1"/>
          </p:cNvPicPr>
          <p:nvPr/>
        </p:nvPicPr>
        <p:blipFill>
          <a:blip r:embed="rId3" cstate="print"/>
          <a:srcRect l="24513" t="17182" r="24430" b="17326"/>
          <a:stretch>
            <a:fillRect/>
          </a:stretch>
        </p:blipFill>
        <p:spPr bwMode="auto">
          <a:xfrm>
            <a:off x="242049" y="797859"/>
            <a:ext cx="8471646" cy="6112601"/>
          </a:xfrm>
          <a:prstGeom prst="rect">
            <a:avLst/>
          </a:prstGeom>
          <a:noFill/>
          <a:ln w="9525">
            <a:noFill/>
            <a:miter lim="800000"/>
            <a:headEnd/>
            <a:tailEnd/>
          </a:ln>
        </p:spPr>
      </p:pic>
      <p:pic>
        <p:nvPicPr>
          <p:cNvPr id="10" name="Picture 4" descr="Logo Ente Scuola Edile (2)"/>
          <p:cNvPicPr>
            <a:picLocks noChangeAspect="1" noChangeArrowheads="1"/>
          </p:cNvPicPr>
          <p:nvPr/>
        </p:nvPicPr>
        <p:blipFill>
          <a:blip r:embed="rId4" cstate="print"/>
          <a:srcRect/>
          <a:stretch>
            <a:fillRect/>
          </a:stretch>
        </p:blipFill>
        <p:spPr bwMode="auto">
          <a:xfrm>
            <a:off x="475807" y="0"/>
            <a:ext cx="904757" cy="762000"/>
          </a:xfrm>
          <a:prstGeom prst="rect">
            <a:avLst/>
          </a:prstGeom>
          <a:noFill/>
          <a:ln w="9525">
            <a:noFill/>
            <a:miter lim="800000"/>
            <a:headEnd/>
            <a:tailEnd/>
          </a:ln>
        </p:spPr>
      </p:pic>
      <p:pic>
        <p:nvPicPr>
          <p:cNvPr id="11" name="Picture 1"/>
          <p:cNvPicPr>
            <a:picLocks noChangeAspect="1" noChangeArrowheads="1"/>
          </p:cNvPicPr>
          <p:nvPr/>
        </p:nvPicPr>
        <p:blipFill>
          <a:blip r:embed="rId5"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go Ente Scuola Edile (2)"/>
          <p:cNvPicPr>
            <a:picLocks noChangeAspect="1" noChangeArrowheads="1"/>
          </p:cNvPicPr>
          <p:nvPr/>
        </p:nvPicPr>
        <p:blipFill>
          <a:blip r:embed="rId2" cstate="print"/>
          <a:srcRect/>
          <a:stretch>
            <a:fillRect/>
          </a:stretch>
        </p:blipFill>
        <p:spPr bwMode="auto">
          <a:xfrm>
            <a:off x="915078" y="225806"/>
            <a:ext cx="3839633" cy="2879725"/>
          </a:xfrm>
          <a:prstGeom prst="rect">
            <a:avLst/>
          </a:prstGeom>
          <a:noFill/>
          <a:ln w="9525">
            <a:noFill/>
            <a:miter lim="800000"/>
            <a:headEnd/>
            <a:tailEnd/>
          </a:ln>
        </p:spPr>
      </p:pic>
      <p:pic>
        <p:nvPicPr>
          <p:cNvPr id="3" name="Picture 5" descr="logo CPT "/>
          <p:cNvPicPr>
            <a:picLocks noChangeAspect="1" noChangeArrowheads="1"/>
          </p:cNvPicPr>
          <p:nvPr/>
        </p:nvPicPr>
        <p:blipFill>
          <a:blip r:embed="rId3" cstate="print"/>
          <a:srcRect/>
          <a:stretch>
            <a:fillRect/>
          </a:stretch>
        </p:blipFill>
        <p:spPr bwMode="auto">
          <a:xfrm>
            <a:off x="6645487" y="1211898"/>
            <a:ext cx="3867151" cy="3095625"/>
          </a:xfrm>
          <a:prstGeom prst="rect">
            <a:avLst/>
          </a:prstGeom>
          <a:noFill/>
          <a:ln w="9525">
            <a:noFill/>
            <a:miter lim="800000"/>
            <a:headEnd/>
            <a:tailEnd/>
          </a:ln>
        </p:spPr>
      </p:pic>
      <p:sp>
        <p:nvSpPr>
          <p:cNvPr id="4" name="Rettangolo 3"/>
          <p:cNvSpPr/>
          <p:nvPr/>
        </p:nvSpPr>
        <p:spPr>
          <a:xfrm>
            <a:off x="581658" y="3119718"/>
            <a:ext cx="4647634" cy="830997"/>
          </a:xfrm>
          <a:prstGeom prst="rect">
            <a:avLst/>
          </a:prstGeom>
          <a:noFill/>
        </p:spPr>
        <p:txBody>
          <a:bodyPr wrap="square" lIns="91440" tIns="45720" rIns="91440" bIns="45720">
            <a:spAutoFit/>
          </a:bodyPr>
          <a:lstStyle/>
          <a:p>
            <a:pPr algn="ctr"/>
            <a:r>
              <a:rPr lang="it-IT" sz="2400" b="1" dirty="0" smtClean="0">
                <a:ln w="10541" cmpd="sng">
                  <a:solidFill>
                    <a:schemeClr val="accent1">
                      <a:shade val="88000"/>
                      <a:satMod val="110000"/>
                    </a:schemeClr>
                  </a:solidFill>
                  <a:prstDash val="solid"/>
                </a:ln>
                <a:solidFill>
                  <a:srgbClr val="FF0000"/>
                </a:solidFill>
              </a:rPr>
              <a:t>ENTE SCUOLA EDILE </a:t>
            </a:r>
          </a:p>
          <a:p>
            <a:pPr algn="ctr"/>
            <a:r>
              <a:rPr lang="it-IT" sz="2400" b="1" dirty="0" smtClean="0">
                <a:ln w="10541" cmpd="sng">
                  <a:solidFill>
                    <a:schemeClr val="accent1">
                      <a:shade val="88000"/>
                      <a:satMod val="110000"/>
                    </a:schemeClr>
                  </a:solidFill>
                  <a:prstDash val="solid"/>
                </a:ln>
                <a:solidFill>
                  <a:srgbClr val="FF0000"/>
                </a:solidFill>
              </a:rPr>
              <a:t>CUNEO</a:t>
            </a:r>
            <a:endParaRPr lang="it-IT" sz="2400" b="1" cap="none" spc="0" dirty="0">
              <a:ln w="10541" cmpd="sng">
                <a:solidFill>
                  <a:schemeClr val="accent1">
                    <a:shade val="88000"/>
                    <a:satMod val="110000"/>
                  </a:schemeClr>
                </a:solidFill>
                <a:prstDash val="solid"/>
              </a:ln>
              <a:solidFill>
                <a:srgbClr val="FF0000"/>
              </a:solidFill>
              <a:effectLst/>
            </a:endParaRPr>
          </a:p>
        </p:txBody>
      </p:sp>
      <p:sp>
        <p:nvSpPr>
          <p:cNvPr id="5" name="Rettangolo 4"/>
          <p:cNvSpPr/>
          <p:nvPr/>
        </p:nvSpPr>
        <p:spPr>
          <a:xfrm>
            <a:off x="6419116" y="4270966"/>
            <a:ext cx="4647634" cy="830997"/>
          </a:xfrm>
          <a:prstGeom prst="rect">
            <a:avLst/>
          </a:prstGeom>
          <a:noFill/>
        </p:spPr>
        <p:txBody>
          <a:bodyPr wrap="square" lIns="91440" tIns="45720" rIns="91440" bIns="45720">
            <a:spAutoFit/>
          </a:bodyPr>
          <a:lstStyle/>
          <a:p>
            <a:pPr algn="ctr"/>
            <a:r>
              <a:rPr lang="it-IT" sz="2400" b="1" dirty="0" smtClean="0">
                <a:ln w="10541" cmpd="sng">
                  <a:solidFill>
                    <a:schemeClr val="accent1">
                      <a:shade val="88000"/>
                      <a:satMod val="110000"/>
                    </a:schemeClr>
                  </a:solidFill>
                  <a:prstDash val="solid"/>
                </a:ln>
                <a:solidFill>
                  <a:srgbClr val="FF0000"/>
                </a:solidFill>
              </a:rPr>
              <a:t>COMITATO PARITETICO TERRITORIALE</a:t>
            </a:r>
            <a:endParaRPr lang="it-IT" sz="2400" b="1" cap="none" spc="0" dirty="0">
              <a:ln w="10541" cmpd="sng">
                <a:solidFill>
                  <a:schemeClr val="accent1">
                    <a:shade val="88000"/>
                    <a:satMod val="110000"/>
                  </a:schemeClr>
                </a:solidFill>
                <a:prstDash val="solid"/>
              </a:ln>
              <a:solidFill>
                <a:srgbClr val="FF0000"/>
              </a:solidFill>
              <a:effectLst/>
            </a:endParaRPr>
          </a:p>
        </p:txBody>
      </p:sp>
      <p:sp>
        <p:nvSpPr>
          <p:cNvPr id="6" name="Text Box 19"/>
          <p:cNvSpPr txBox="1">
            <a:spLocks noChangeArrowheads="1"/>
          </p:cNvSpPr>
          <p:nvPr/>
        </p:nvSpPr>
        <p:spPr bwMode="auto">
          <a:xfrm>
            <a:off x="295503" y="3945694"/>
            <a:ext cx="5309769" cy="1477328"/>
          </a:xfrm>
          <a:prstGeom prst="rect">
            <a:avLst/>
          </a:prstGeom>
          <a:noFill/>
          <a:ln w="9525">
            <a:noFill/>
            <a:miter lim="800000"/>
            <a:headEnd/>
            <a:tailEnd/>
          </a:ln>
          <a:effectLst>
            <a:prstShdw prst="shdw11">
              <a:schemeClr val="bg2">
                <a:alpha val="50000"/>
              </a:schemeClr>
            </a:prstShdw>
          </a:effectLst>
        </p:spPr>
        <p:txBody>
          <a:bodyPr wrap="square">
            <a:spAutoFit/>
          </a:bodyPr>
          <a:lstStyle/>
          <a:p>
            <a:pPr>
              <a:spcBef>
                <a:spcPct val="50000"/>
              </a:spcBef>
            </a:pPr>
            <a:r>
              <a:rPr lang="en-US" b="1" dirty="0">
                <a:solidFill>
                  <a:schemeClr val="folHlink"/>
                </a:solidFill>
                <a:latin typeface="Arial" pitchFamily="34" charset="0"/>
                <a:cs typeface="Arial" pitchFamily="34" charset="0"/>
              </a:rPr>
              <a:t>L'ENTE SCUOLA EDILE DI CUNEO </a:t>
            </a:r>
            <a:br>
              <a:rPr lang="en-US" b="1" dirty="0">
                <a:solidFill>
                  <a:schemeClr val="folHlink"/>
                </a:solidFill>
                <a:latin typeface="Arial" pitchFamily="34" charset="0"/>
                <a:cs typeface="Arial" pitchFamily="34" charset="0"/>
              </a:rPr>
            </a:br>
            <a:r>
              <a:rPr lang="en-US" dirty="0">
                <a:latin typeface="Arial" pitchFamily="34" charset="0"/>
                <a:cs typeface="Arial" pitchFamily="34" charset="0"/>
              </a:rPr>
              <a:t>è un </a:t>
            </a:r>
            <a:r>
              <a:rPr lang="en-US" dirty="0" smtClean="0">
                <a:latin typeface="Arial" pitchFamily="34" charset="0"/>
                <a:cs typeface="Arial" pitchFamily="34" charset="0"/>
              </a:rPr>
              <a:t>Ente  </a:t>
            </a:r>
            <a:r>
              <a:rPr lang="en-US" b="1" dirty="0" err="1">
                <a:latin typeface="Arial" pitchFamily="34" charset="0"/>
                <a:cs typeface="Arial" pitchFamily="34" charset="0"/>
              </a:rPr>
              <a:t>bilaterale</a:t>
            </a:r>
            <a:r>
              <a:rPr lang="en-US" b="1" dirty="0">
                <a:latin typeface="Arial" pitchFamily="34" charset="0"/>
                <a:cs typeface="Arial" pitchFamily="34" charset="0"/>
              </a:rPr>
              <a:t> </a:t>
            </a:r>
            <a:r>
              <a:rPr lang="en-US" b="1" dirty="0" err="1" smtClean="0">
                <a:latin typeface="Arial" pitchFamily="34" charset="0"/>
                <a:cs typeface="Arial" pitchFamily="34" charset="0"/>
              </a:rPr>
              <a:t>paritetico</a:t>
            </a:r>
            <a:r>
              <a:rPr lang="en-US" b="1" dirty="0" smtClean="0">
                <a:latin typeface="Arial" pitchFamily="34" charset="0"/>
                <a:cs typeface="Arial" pitchFamily="34" charset="0"/>
              </a:rPr>
              <a:t> </a:t>
            </a:r>
            <a:r>
              <a:rPr lang="en-US" dirty="0" smtClean="0">
                <a:latin typeface="Arial" pitchFamily="34" charset="0"/>
                <a:cs typeface="Arial" pitchFamily="34" charset="0"/>
              </a:rPr>
              <a:t>di </a:t>
            </a:r>
            <a:r>
              <a:rPr lang="en-US" dirty="0" err="1">
                <a:latin typeface="Arial" pitchFamily="34" charset="0"/>
                <a:cs typeface="Arial" pitchFamily="34" charset="0"/>
              </a:rPr>
              <a:t>categoria</a:t>
            </a:r>
            <a:r>
              <a:rPr lang="en-US" dirty="0">
                <a:latin typeface="Arial" pitchFamily="34" charset="0"/>
                <a:cs typeface="Arial" pitchFamily="34" charset="0"/>
              </a:rPr>
              <a:t>, </a:t>
            </a:r>
            <a:r>
              <a:rPr lang="en-US" dirty="0" err="1">
                <a:latin typeface="Arial" pitchFamily="34" charset="0"/>
                <a:cs typeface="Arial" pitchFamily="34" charset="0"/>
              </a:rPr>
              <a:t>costituito</a:t>
            </a:r>
            <a:r>
              <a:rPr lang="en-US" dirty="0">
                <a:latin typeface="Arial" pitchFamily="34" charset="0"/>
                <a:cs typeface="Arial" pitchFamily="34" charset="0"/>
              </a:rPr>
              <a:t>  </a:t>
            </a:r>
            <a:r>
              <a:rPr lang="en-US" dirty="0" err="1">
                <a:latin typeface="Arial" pitchFamily="34" charset="0"/>
                <a:cs typeface="Arial" pitchFamily="34" charset="0"/>
              </a:rPr>
              <a:t>ai</a:t>
            </a:r>
            <a:r>
              <a:rPr lang="en-US" dirty="0">
                <a:latin typeface="Arial" pitchFamily="34" charset="0"/>
                <a:cs typeface="Arial" pitchFamily="34" charset="0"/>
              </a:rPr>
              <a:t> </a:t>
            </a:r>
            <a:r>
              <a:rPr lang="en-US" dirty="0" err="1">
                <a:latin typeface="Arial" pitchFamily="34" charset="0"/>
                <a:cs typeface="Arial" pitchFamily="34" charset="0"/>
              </a:rPr>
              <a:t>sensi</a:t>
            </a:r>
            <a:r>
              <a:rPr lang="en-US" dirty="0">
                <a:latin typeface="Arial" pitchFamily="34" charset="0"/>
                <a:cs typeface="Arial" pitchFamily="34" charset="0"/>
              </a:rPr>
              <a:t> dell’ art. 36 e </a:t>
            </a:r>
            <a:r>
              <a:rPr lang="en-US" dirty="0" err="1">
                <a:latin typeface="Arial" pitchFamily="34" charset="0"/>
                <a:cs typeface="Arial" pitchFamily="34" charset="0"/>
              </a:rPr>
              <a:t>seguenti</a:t>
            </a:r>
            <a:r>
              <a:rPr lang="en-US" dirty="0">
                <a:latin typeface="Arial" pitchFamily="34" charset="0"/>
                <a:cs typeface="Arial" pitchFamily="34" charset="0"/>
              </a:rPr>
              <a:t> del </a:t>
            </a:r>
            <a:r>
              <a:rPr lang="en-US" dirty="0" err="1">
                <a:latin typeface="Arial" pitchFamily="34" charset="0"/>
                <a:cs typeface="Arial" pitchFamily="34" charset="0"/>
              </a:rPr>
              <a:t>Codice</a:t>
            </a:r>
            <a:r>
              <a:rPr lang="en-US" dirty="0">
                <a:latin typeface="Arial" pitchFamily="34" charset="0"/>
                <a:cs typeface="Arial" pitchFamily="34" charset="0"/>
              </a:rPr>
              <a:t> </a:t>
            </a:r>
            <a:r>
              <a:rPr lang="en-US" dirty="0" err="1">
                <a:latin typeface="Arial" pitchFamily="34" charset="0"/>
                <a:cs typeface="Arial" pitchFamily="34" charset="0"/>
              </a:rPr>
              <a:t>Civile</a:t>
            </a:r>
            <a:r>
              <a:rPr lang="en-US" dirty="0">
                <a:latin typeface="Arial" pitchFamily="34" charset="0"/>
                <a:cs typeface="Arial" pitchFamily="34" charset="0"/>
              </a:rPr>
              <a:t> e </a:t>
            </a:r>
            <a:r>
              <a:rPr lang="en-US" dirty="0" err="1">
                <a:latin typeface="Arial" pitchFamily="34" charset="0"/>
                <a:cs typeface="Arial" pitchFamily="34" charset="0"/>
              </a:rPr>
              <a:t>rientra</a:t>
            </a:r>
            <a:r>
              <a:rPr lang="en-US" dirty="0">
                <a:latin typeface="Arial" pitchFamily="34" charset="0"/>
                <a:cs typeface="Arial" pitchFamily="34" charset="0"/>
              </a:rPr>
              <a:t> </a:t>
            </a:r>
            <a:r>
              <a:rPr lang="en-US" dirty="0" err="1">
                <a:latin typeface="Arial" pitchFamily="34" charset="0"/>
                <a:cs typeface="Arial" pitchFamily="34" charset="0"/>
              </a:rPr>
              <a:t>tra</a:t>
            </a:r>
            <a:r>
              <a:rPr lang="en-US" dirty="0">
                <a:latin typeface="Arial" pitchFamily="34" charset="0"/>
                <a:cs typeface="Arial" pitchFamily="34" charset="0"/>
              </a:rPr>
              <a:t> </a:t>
            </a:r>
            <a:r>
              <a:rPr lang="en-US" dirty="0" err="1">
                <a:latin typeface="Arial" pitchFamily="34" charset="0"/>
                <a:cs typeface="Arial" pitchFamily="34" charset="0"/>
              </a:rPr>
              <a:t>quelli</a:t>
            </a:r>
            <a:r>
              <a:rPr lang="en-US" dirty="0">
                <a:latin typeface="Arial" pitchFamily="34" charset="0"/>
                <a:cs typeface="Arial" pitchFamily="34" charset="0"/>
              </a:rPr>
              <a:t> </a:t>
            </a:r>
            <a:r>
              <a:rPr lang="en-US" dirty="0" err="1">
                <a:latin typeface="Arial" pitchFamily="34" charset="0"/>
                <a:cs typeface="Arial" pitchFamily="34" charset="0"/>
              </a:rPr>
              <a:t>riconosciuti</a:t>
            </a:r>
            <a:r>
              <a:rPr lang="en-US" dirty="0">
                <a:latin typeface="Arial" pitchFamily="34" charset="0"/>
                <a:cs typeface="Arial" pitchFamily="34" charset="0"/>
              </a:rPr>
              <a:t> </a:t>
            </a:r>
            <a:r>
              <a:rPr lang="en-US" dirty="0" err="1">
                <a:latin typeface="Arial" pitchFamily="34" charset="0"/>
                <a:cs typeface="Arial" pitchFamily="34" charset="0"/>
              </a:rPr>
              <a:t>ai</a:t>
            </a:r>
            <a:r>
              <a:rPr lang="en-US" dirty="0">
                <a:latin typeface="Arial" pitchFamily="34" charset="0"/>
                <a:cs typeface="Arial" pitchFamily="34" charset="0"/>
              </a:rPr>
              <a:t> </a:t>
            </a:r>
            <a:r>
              <a:rPr lang="en-US" dirty="0" err="1">
                <a:latin typeface="Arial" pitchFamily="34" charset="0"/>
                <a:cs typeface="Arial" pitchFamily="34" charset="0"/>
              </a:rPr>
              <a:t>sensi</a:t>
            </a:r>
            <a:r>
              <a:rPr lang="en-US" dirty="0">
                <a:latin typeface="Arial" pitchFamily="34" charset="0"/>
                <a:cs typeface="Arial" pitchFamily="34" charset="0"/>
              </a:rPr>
              <a:t> </a:t>
            </a:r>
            <a:r>
              <a:rPr lang="en-US" dirty="0" err="1">
                <a:latin typeface="Arial" pitchFamily="34" charset="0"/>
                <a:cs typeface="Arial" pitchFamily="34" charset="0"/>
              </a:rPr>
              <a:t>dell’art</a:t>
            </a:r>
            <a:r>
              <a:rPr lang="en-US" dirty="0">
                <a:latin typeface="Arial" pitchFamily="34" charset="0"/>
                <a:cs typeface="Arial" pitchFamily="34" charset="0"/>
              </a:rPr>
              <a:t>. 11 </a:t>
            </a:r>
            <a:r>
              <a:rPr lang="en-US" dirty="0" err="1">
                <a:latin typeface="Arial" pitchFamily="34" charset="0"/>
                <a:cs typeface="Arial" pitchFamily="34" charset="0"/>
              </a:rPr>
              <a:t>della</a:t>
            </a:r>
            <a:r>
              <a:rPr lang="en-US" dirty="0">
                <a:latin typeface="Arial" pitchFamily="34" charset="0"/>
                <a:cs typeface="Arial" pitchFamily="34" charset="0"/>
              </a:rPr>
              <a:t> </a:t>
            </a:r>
            <a:r>
              <a:rPr lang="en-US" dirty="0" err="1">
                <a:latin typeface="Arial" pitchFamily="34" charset="0"/>
                <a:cs typeface="Arial" pitchFamily="34" charset="0"/>
              </a:rPr>
              <a:t>Legge</a:t>
            </a:r>
            <a:r>
              <a:rPr lang="en-US" dirty="0">
                <a:latin typeface="Arial" pitchFamily="34" charset="0"/>
                <a:cs typeface="Arial" pitchFamily="34" charset="0"/>
              </a:rPr>
              <a:t> </a:t>
            </a:r>
            <a:r>
              <a:rPr lang="en-US" dirty="0" err="1">
                <a:latin typeface="Arial" pitchFamily="34" charset="0"/>
                <a:cs typeface="Arial" pitchFamily="34" charset="0"/>
              </a:rPr>
              <a:t>Regionale</a:t>
            </a:r>
            <a:r>
              <a:rPr lang="en-US" dirty="0">
                <a:latin typeface="Arial" pitchFamily="34" charset="0"/>
                <a:cs typeface="Arial" pitchFamily="34" charset="0"/>
              </a:rPr>
              <a:t> n. 63/95.</a:t>
            </a:r>
            <a:endParaRPr lang="it-IT" dirty="0">
              <a:latin typeface="Arial" pitchFamily="34" charset="0"/>
              <a:cs typeface="Arial" pitchFamily="34" charset="0"/>
            </a:endParaRPr>
          </a:p>
        </p:txBody>
      </p:sp>
      <p:pic>
        <p:nvPicPr>
          <p:cNvPr id="26627"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4" cstate="print"/>
          <a:srcRect/>
          <a:stretch>
            <a:fillRect/>
          </a:stretch>
        </p:blipFill>
        <p:spPr bwMode="auto">
          <a:xfrm>
            <a:off x="7720584" y="-155448"/>
            <a:ext cx="1798320" cy="1198880"/>
          </a:xfrm>
          <a:prstGeom prst="rect">
            <a:avLst/>
          </a:prstGeom>
          <a:noFill/>
        </p:spPr>
      </p:pic>
      <p:pic>
        <p:nvPicPr>
          <p:cNvPr id="27649" name="Picture 1"/>
          <p:cNvPicPr>
            <a:picLocks noChangeAspect="1" noChangeArrowheads="1"/>
          </p:cNvPicPr>
          <p:nvPr/>
        </p:nvPicPr>
        <p:blipFill>
          <a:blip r:embed="rId5"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3" descr="maxresdefault.jpg"/>
          <p:cNvPicPr>
            <a:picLocks noChangeAspect="1"/>
          </p:cNvPicPr>
          <p:nvPr/>
        </p:nvPicPr>
        <p:blipFill>
          <a:blip r:embed="rId2" cstate="print"/>
          <a:srcRect/>
          <a:stretch>
            <a:fillRect/>
          </a:stretch>
        </p:blipFill>
        <p:spPr bwMode="auto">
          <a:xfrm>
            <a:off x="1" y="5380038"/>
            <a:ext cx="3503084" cy="1477962"/>
          </a:xfrm>
          <a:prstGeom prst="rect">
            <a:avLst/>
          </a:prstGeom>
          <a:noFill/>
          <a:ln w="9525">
            <a:noFill/>
            <a:miter lim="800000"/>
            <a:headEnd/>
            <a:tailEnd/>
          </a:ln>
        </p:spPr>
      </p:pic>
      <p:sp>
        <p:nvSpPr>
          <p:cNvPr id="5" name="CasellaDiTesto 4"/>
          <p:cNvSpPr txBox="1"/>
          <p:nvPr/>
        </p:nvSpPr>
        <p:spPr>
          <a:xfrm>
            <a:off x="527051" y="1484313"/>
            <a:ext cx="11233149" cy="3970318"/>
          </a:xfrm>
          <a:prstGeom prst="rect">
            <a:avLst/>
          </a:prstGeom>
          <a:noFill/>
        </p:spPr>
        <p:txBody>
          <a:bodyPr>
            <a:spAutoFit/>
          </a:bodyPr>
          <a:lstStyle/>
          <a:p>
            <a:pPr>
              <a:defRPr/>
            </a:pPr>
            <a:r>
              <a:rPr lang="it-IT" dirty="0">
                <a:latin typeface="Arial" pitchFamily="34" charset="0"/>
                <a:cs typeface="Arial" pitchFamily="34" charset="0"/>
              </a:rPr>
              <a:t>La Scuola Edile è </a:t>
            </a:r>
            <a:r>
              <a:rPr lang="it-IT" b="1" dirty="0">
                <a:latin typeface="Arial" pitchFamily="34" charset="0"/>
                <a:cs typeface="Arial" pitchFamily="34" charset="0"/>
              </a:rPr>
              <a:t>accreditata </a:t>
            </a:r>
            <a:r>
              <a:rPr lang="it-IT" dirty="0">
                <a:latin typeface="Arial" pitchFamily="34" charset="0"/>
                <a:cs typeface="Arial" pitchFamily="34" charset="0"/>
              </a:rPr>
              <a:t> per i servizi al lavoro; consistono in una serie di servizi di politiche attive al lavoro mirati a favorire concrete opportunità di occupazione e formazione in tutte le fasi della vita attiva e agevolare l’incontro tra domanda e offerta, supportando imprese e utenti.</a:t>
            </a:r>
          </a:p>
          <a:p>
            <a:pPr>
              <a:defRPr/>
            </a:pPr>
            <a:r>
              <a:rPr lang="it-IT" dirty="0">
                <a:latin typeface="Arial" pitchFamily="34" charset="0"/>
                <a:cs typeface="Arial" pitchFamily="34" charset="0"/>
              </a:rPr>
              <a:t>ATTIVITÀ PREVISTE</a:t>
            </a:r>
          </a:p>
          <a:p>
            <a:pPr>
              <a:defRPr/>
            </a:pPr>
            <a:r>
              <a:rPr lang="it-IT" dirty="0">
                <a:latin typeface="Arial" pitchFamily="34" charset="0"/>
                <a:cs typeface="Arial" pitchFamily="34" charset="0"/>
              </a:rPr>
              <a:t>Le attività consistono in:</a:t>
            </a:r>
          </a:p>
          <a:p>
            <a:pPr marL="542925" indent="-277813">
              <a:buFont typeface="Arial" pitchFamily="34" charset="0"/>
              <a:buChar char="•"/>
              <a:defRPr/>
            </a:pPr>
            <a:r>
              <a:rPr lang="it-IT" dirty="0">
                <a:latin typeface="Arial" pitchFamily="34" charset="0"/>
                <a:cs typeface="Arial" pitchFamily="34" charset="0"/>
              </a:rPr>
              <a:t>accoglienza e informazione, con un supporto alla redazione del curriculum e alla raccolta/visione delle offerte di lavoro sul territorio;</a:t>
            </a:r>
          </a:p>
          <a:p>
            <a:pPr marL="542925" indent="-277813">
              <a:buFont typeface="Arial" pitchFamily="34" charset="0"/>
              <a:buChar char="•"/>
              <a:defRPr/>
            </a:pPr>
            <a:r>
              <a:rPr lang="it-IT" dirty="0">
                <a:latin typeface="Arial" pitchFamily="34" charset="0"/>
                <a:cs typeface="Arial" pitchFamily="34" charset="0"/>
              </a:rPr>
              <a:t>orientamento professionale;</a:t>
            </a:r>
          </a:p>
          <a:p>
            <a:pPr marL="542925" indent="-277813">
              <a:buFont typeface="Arial" pitchFamily="34" charset="0"/>
              <a:buChar char="•"/>
              <a:defRPr/>
            </a:pPr>
            <a:r>
              <a:rPr lang="it-IT" dirty="0">
                <a:latin typeface="Arial" pitchFamily="34" charset="0"/>
                <a:cs typeface="Arial" pitchFamily="34" charset="0"/>
              </a:rPr>
              <a:t>consulenza orientativa;</a:t>
            </a:r>
          </a:p>
          <a:p>
            <a:pPr marL="542925" indent="-277813">
              <a:buFont typeface="Arial" pitchFamily="34" charset="0"/>
              <a:buChar char="•"/>
              <a:defRPr/>
            </a:pPr>
            <a:r>
              <a:rPr lang="it-IT" dirty="0">
                <a:latin typeface="Arial" pitchFamily="34" charset="0"/>
                <a:cs typeface="Arial" pitchFamily="34" charset="0"/>
              </a:rPr>
              <a:t>accompagnamento al lavoro;</a:t>
            </a:r>
          </a:p>
          <a:p>
            <a:pPr marL="542925" indent="-277813">
              <a:buFont typeface="Arial" pitchFamily="34" charset="0"/>
              <a:buChar char="•"/>
              <a:defRPr/>
            </a:pPr>
            <a:r>
              <a:rPr lang="it-IT" dirty="0">
                <a:latin typeface="Arial" pitchFamily="34" charset="0"/>
                <a:cs typeface="Arial" pitchFamily="34" charset="0"/>
              </a:rPr>
              <a:t>incrocio domanda-offerta di lavoro, anche tramite l’utilizzo della </a:t>
            </a:r>
            <a:r>
              <a:rPr lang="it-IT" dirty="0" err="1">
                <a:latin typeface="Arial" pitchFamily="34" charset="0"/>
                <a:cs typeface="Arial" pitchFamily="34" charset="0"/>
              </a:rPr>
              <a:t>BLEN</a:t>
            </a:r>
            <a:r>
              <a:rPr lang="it-IT" dirty="0">
                <a:latin typeface="Arial" pitchFamily="34" charset="0"/>
                <a:cs typeface="Arial" pitchFamily="34" charset="0"/>
              </a:rPr>
              <a:t>.</a:t>
            </a:r>
          </a:p>
          <a:p>
            <a:pPr marL="542925" indent="-277813">
              <a:buFont typeface="Arial" pitchFamily="34" charset="0"/>
              <a:buChar char="•"/>
              <a:defRPr/>
            </a:pPr>
            <a:r>
              <a:rPr lang="it-IT" dirty="0">
                <a:latin typeface="Arial" pitchFamily="34" charset="0"/>
                <a:cs typeface="Arial" pitchFamily="34" charset="0"/>
              </a:rPr>
              <a:t>Redazione e pianificazione del </a:t>
            </a:r>
            <a:r>
              <a:rPr lang="it-IT" dirty="0" err="1">
                <a:latin typeface="Arial" pitchFamily="34" charset="0"/>
                <a:cs typeface="Arial" pitchFamily="34" charset="0"/>
              </a:rPr>
              <a:t>PSP</a:t>
            </a:r>
            <a:r>
              <a:rPr lang="it-IT" dirty="0">
                <a:latin typeface="Arial" pitchFamily="34" charset="0"/>
                <a:cs typeface="Arial" pitchFamily="34" charset="0"/>
              </a:rPr>
              <a:t> (progetto di sviluppo professionale)</a:t>
            </a:r>
          </a:p>
          <a:p>
            <a:pPr marL="542925" indent="-277813">
              <a:buFont typeface="Arial" pitchFamily="34" charset="0"/>
              <a:buChar char="•"/>
              <a:defRPr/>
            </a:pPr>
            <a:r>
              <a:rPr lang="it-IT" dirty="0">
                <a:latin typeface="Arial" pitchFamily="34" charset="0"/>
                <a:cs typeface="Arial" pitchFamily="34" charset="0"/>
              </a:rPr>
              <a:t>Certificazione delle competenze (ambito formale, informale e non formale)</a:t>
            </a:r>
          </a:p>
          <a:p>
            <a:pPr>
              <a:defRPr/>
            </a:pPr>
            <a:endParaRPr lang="it-IT" dirty="0">
              <a:latin typeface="Arial" pitchFamily="34" charset="0"/>
              <a:cs typeface="Arial" pitchFamily="34" charset="0"/>
            </a:endParaRPr>
          </a:p>
        </p:txBody>
      </p:sp>
      <p:sp>
        <p:nvSpPr>
          <p:cNvPr id="6" name="Rectangle 2"/>
          <p:cNvSpPr txBox="1">
            <a:spLocks noChangeArrowheads="1"/>
          </p:cNvSpPr>
          <p:nvPr/>
        </p:nvSpPr>
        <p:spPr bwMode="auto">
          <a:xfrm>
            <a:off x="1898934" y="320040"/>
            <a:ext cx="12191999" cy="832385"/>
          </a:xfrm>
          <a:prstGeom prst="rect">
            <a:avLst/>
          </a:prstGeom>
          <a:noFill/>
          <a:ln w="9525">
            <a:noFill/>
            <a:miter lim="800000"/>
            <a:headEnd/>
            <a:tailEnd/>
          </a:ln>
          <a:effectLst>
            <a:outerShdw dist="107763" dir="2700000" algn="ctr" rotWithShape="0">
              <a:schemeClr val="bg2"/>
            </a:outerShdw>
          </a:effectLst>
        </p:spPr>
        <p:txBody>
          <a:bodyPr anchor="b">
            <a:normAutofit/>
          </a:bodyPr>
          <a:lstStyle/>
          <a:p>
            <a:pPr fontAlgn="auto">
              <a:spcAft>
                <a:spcPts val="0"/>
              </a:spcAft>
              <a:tabLst>
                <a:tab pos="3830638" algn="l"/>
              </a:tabLst>
              <a:defRPr/>
            </a:pPr>
            <a:r>
              <a:rPr lang="it-IT" sz="4100" b="1" spc="50" dirty="0">
                <a:ln w="13335" cmpd="sng">
                  <a:solidFill>
                    <a:schemeClr val="accent1">
                      <a:lumMod val="50000"/>
                    </a:schemeClr>
                  </a:solidFill>
                  <a:prstDash val="solid"/>
                </a:ln>
                <a:solidFill>
                  <a:schemeClr val="accent1"/>
                </a:solidFill>
                <a:ea typeface="+mj-ea"/>
                <a:cs typeface="+mj-cs"/>
              </a:rPr>
              <a:t>Servizi al Lavoro</a:t>
            </a:r>
            <a:endParaRPr lang="it-IT" sz="4100" b="1" spc="50" dirty="0">
              <a:ln w="13335" cmpd="sng">
                <a:solidFill>
                  <a:schemeClr val="accent1">
                    <a:lumMod val="50000"/>
                  </a:schemeClr>
                </a:solidFill>
                <a:prstDash val="solid"/>
              </a:ln>
              <a:solidFill>
                <a:srgbClr val="FFCC66"/>
              </a:solidFill>
              <a:ea typeface="+mj-ea"/>
              <a:cs typeface="+mj-cs"/>
            </a:endParaRPr>
          </a:p>
        </p:txBody>
      </p:sp>
      <p:pic>
        <p:nvPicPr>
          <p:cNvPr id="36869" name="Immagine 7" descr="psp_logo_big.gif"/>
          <p:cNvPicPr>
            <a:picLocks noChangeAspect="1"/>
          </p:cNvPicPr>
          <p:nvPr/>
        </p:nvPicPr>
        <p:blipFill>
          <a:blip r:embed="rId3" cstate="print"/>
          <a:srcRect/>
          <a:stretch>
            <a:fillRect/>
          </a:stretch>
        </p:blipFill>
        <p:spPr bwMode="auto">
          <a:xfrm>
            <a:off x="9652000" y="5438776"/>
            <a:ext cx="2540000" cy="1419225"/>
          </a:xfrm>
          <a:prstGeom prst="rect">
            <a:avLst/>
          </a:prstGeom>
          <a:noFill/>
          <a:ln w="9525">
            <a:noFill/>
            <a:miter lim="800000"/>
            <a:headEnd/>
            <a:tailEnd/>
          </a:ln>
        </p:spPr>
      </p:pic>
      <p:pic>
        <p:nvPicPr>
          <p:cNvPr id="7"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4" cstate="print"/>
          <a:srcRect/>
          <a:stretch>
            <a:fillRect/>
          </a:stretch>
        </p:blipFill>
        <p:spPr bwMode="auto">
          <a:xfrm>
            <a:off x="7962630" y="-170329"/>
            <a:ext cx="1798320" cy="1198880"/>
          </a:xfrm>
          <a:prstGeom prst="rect">
            <a:avLst/>
          </a:prstGeom>
          <a:noFill/>
        </p:spPr>
      </p:pic>
      <p:pic>
        <p:nvPicPr>
          <p:cNvPr id="8" name="Picture 4" descr="Logo Ente Scuola Edile (2)"/>
          <p:cNvPicPr>
            <a:picLocks noChangeAspect="1" noChangeArrowheads="1"/>
          </p:cNvPicPr>
          <p:nvPr/>
        </p:nvPicPr>
        <p:blipFill>
          <a:blip r:embed="rId5" cstate="print"/>
          <a:srcRect/>
          <a:stretch>
            <a:fillRect/>
          </a:stretch>
        </p:blipFill>
        <p:spPr bwMode="auto">
          <a:xfrm>
            <a:off x="475807" y="0"/>
            <a:ext cx="904757" cy="762000"/>
          </a:xfrm>
          <a:prstGeom prst="rect">
            <a:avLst/>
          </a:prstGeom>
          <a:noFill/>
          <a:ln w="9525">
            <a:noFill/>
            <a:miter lim="800000"/>
            <a:headEnd/>
            <a:tailEnd/>
          </a:ln>
        </p:spPr>
      </p:pic>
      <p:pic>
        <p:nvPicPr>
          <p:cNvPr id="9" name="Picture 1"/>
          <p:cNvPicPr>
            <a:picLocks noChangeAspect="1" noChangeArrowheads="1"/>
          </p:cNvPicPr>
          <p:nvPr/>
        </p:nvPicPr>
        <p:blipFill>
          <a:blip r:embed="rId6"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3741" y="779929"/>
            <a:ext cx="9956800" cy="1143000"/>
          </a:xfrm>
        </p:spPr>
        <p:txBody>
          <a:bodyPr/>
          <a:lstStyle/>
          <a:p>
            <a:r>
              <a:rPr lang="it-IT" b="1" dirty="0" smtClean="0">
                <a:latin typeface="Arial" pitchFamily="34" charset="0"/>
                <a:cs typeface="Arial" pitchFamily="34" charset="0"/>
              </a:rPr>
              <a:t>Per qualsiasi informazione rivolgersi a:</a:t>
            </a:r>
            <a:endParaRPr lang="it-IT" b="1" dirty="0">
              <a:latin typeface="Arial" pitchFamily="34" charset="0"/>
              <a:cs typeface="Arial" pitchFamily="34" charset="0"/>
            </a:endParaRPr>
          </a:p>
        </p:txBody>
      </p:sp>
      <p:sp>
        <p:nvSpPr>
          <p:cNvPr id="3" name="Segnaposto testo 2"/>
          <p:cNvSpPr>
            <a:spLocks noGrp="1"/>
          </p:cNvSpPr>
          <p:nvPr>
            <p:ph type="body" idx="1"/>
          </p:nvPr>
        </p:nvSpPr>
        <p:spPr>
          <a:xfrm>
            <a:off x="1712257" y="2254623"/>
            <a:ext cx="7216589" cy="4873752"/>
          </a:xfrm>
        </p:spPr>
        <p:txBody>
          <a:bodyPr/>
          <a:lstStyle/>
          <a:p>
            <a:pPr algn="ctr">
              <a:buNone/>
            </a:pPr>
            <a:r>
              <a:rPr lang="it-IT" dirty="0" smtClean="0">
                <a:latin typeface="Arial" pitchFamily="34" charset="0"/>
                <a:cs typeface="Arial" pitchFamily="34" charset="0"/>
              </a:rPr>
              <a:t>Ente Scuola Edile Cuneo - Corso Francia, 14/C </a:t>
            </a:r>
          </a:p>
          <a:p>
            <a:pPr algn="ctr">
              <a:buNone/>
            </a:pPr>
            <a:r>
              <a:rPr lang="it-IT" dirty="0" smtClean="0">
                <a:latin typeface="Arial" pitchFamily="34" charset="0"/>
                <a:cs typeface="Arial" pitchFamily="34" charset="0"/>
              </a:rPr>
              <a:t>Tel. 0171.697306 </a:t>
            </a:r>
          </a:p>
          <a:p>
            <a:pPr algn="ctr">
              <a:buNone/>
            </a:pPr>
            <a:r>
              <a:rPr lang="it-IT" dirty="0" smtClean="0">
                <a:latin typeface="Arial" pitchFamily="34" charset="0"/>
                <a:cs typeface="Arial" pitchFamily="34" charset="0"/>
              </a:rPr>
              <a:t>Fax 0171.698991</a:t>
            </a:r>
          </a:p>
          <a:p>
            <a:pPr algn="ctr">
              <a:buNone/>
            </a:pPr>
            <a:r>
              <a:rPr lang="it-IT" u="sng" dirty="0" smtClean="0">
                <a:latin typeface="Arial" pitchFamily="34" charset="0"/>
                <a:cs typeface="Arial" pitchFamily="34" charset="0"/>
                <a:hlinkClick r:id="rId2"/>
              </a:rPr>
              <a:t>www.scuolaedilecuneo.it</a:t>
            </a:r>
            <a:r>
              <a:rPr lang="it-IT" dirty="0" smtClean="0">
                <a:latin typeface="Arial" pitchFamily="34" charset="0"/>
                <a:cs typeface="Arial" pitchFamily="34" charset="0"/>
              </a:rPr>
              <a:t>  </a:t>
            </a:r>
          </a:p>
          <a:p>
            <a:pPr algn="ctr">
              <a:buNone/>
            </a:pPr>
            <a:r>
              <a:rPr lang="it-IT" dirty="0" smtClean="0">
                <a:latin typeface="Arial" pitchFamily="34" charset="0"/>
                <a:cs typeface="Arial" pitchFamily="34" charset="0"/>
              </a:rPr>
              <a:t>e-mail: </a:t>
            </a:r>
            <a:r>
              <a:rPr lang="it-IT" u="sng" dirty="0" smtClean="0">
                <a:latin typeface="Arial" pitchFamily="34" charset="0"/>
                <a:cs typeface="Arial" pitchFamily="34" charset="0"/>
                <a:hlinkClick r:id="rId3"/>
              </a:rPr>
              <a:t>scuolaed@scuolaedilecuneo.it</a:t>
            </a:r>
            <a:endParaRPr lang="it-IT" dirty="0">
              <a:latin typeface="Arial" pitchFamily="34" charset="0"/>
              <a:cs typeface="Arial" pitchFamily="34" charset="0"/>
            </a:endParaRPr>
          </a:p>
        </p:txBody>
      </p:sp>
      <p:pic>
        <p:nvPicPr>
          <p:cNvPr id="4"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4" cstate="print"/>
          <a:srcRect/>
          <a:stretch>
            <a:fillRect/>
          </a:stretch>
        </p:blipFill>
        <p:spPr bwMode="auto">
          <a:xfrm>
            <a:off x="7962630" y="-170329"/>
            <a:ext cx="1798320" cy="1198880"/>
          </a:xfrm>
          <a:prstGeom prst="rect">
            <a:avLst/>
          </a:prstGeom>
          <a:noFill/>
        </p:spPr>
      </p:pic>
      <p:pic>
        <p:nvPicPr>
          <p:cNvPr id="5" name="Picture 4" descr="Logo Ente Scuola Edile (2)"/>
          <p:cNvPicPr>
            <a:picLocks noChangeAspect="1" noChangeArrowheads="1"/>
          </p:cNvPicPr>
          <p:nvPr/>
        </p:nvPicPr>
        <p:blipFill>
          <a:blip r:embed="rId5" cstate="print"/>
          <a:srcRect/>
          <a:stretch>
            <a:fillRect/>
          </a:stretch>
        </p:blipFill>
        <p:spPr bwMode="auto">
          <a:xfrm>
            <a:off x="493737" y="197761"/>
            <a:ext cx="904757" cy="762000"/>
          </a:xfrm>
          <a:prstGeom prst="rect">
            <a:avLst/>
          </a:prstGeom>
          <a:noFill/>
          <a:ln w="9525">
            <a:noFill/>
            <a:miter lim="800000"/>
            <a:headEnd/>
            <a:tailEnd/>
          </a:ln>
        </p:spPr>
      </p:pic>
      <p:pic>
        <p:nvPicPr>
          <p:cNvPr id="6" name="Picture 1"/>
          <p:cNvPicPr>
            <a:picLocks noChangeAspect="1" noChangeArrowheads="1"/>
          </p:cNvPicPr>
          <p:nvPr/>
        </p:nvPicPr>
        <p:blipFill>
          <a:blip r:embed="rId6"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319867" y="2853018"/>
            <a:ext cx="11734800" cy="2677656"/>
          </a:xfrm>
          <a:prstGeom prst="rect">
            <a:avLst/>
          </a:prstGeom>
          <a:noFill/>
          <a:ln w="9525">
            <a:noFill/>
            <a:miter lim="800000"/>
            <a:headEnd/>
            <a:tailEnd/>
          </a:ln>
        </p:spPr>
        <p:txBody>
          <a:bodyPr>
            <a:spAutoFit/>
          </a:bodyPr>
          <a:lstStyle/>
          <a:p>
            <a:pPr eaLnBrk="0" hangingPunct="0">
              <a:spcBef>
                <a:spcPct val="50000"/>
              </a:spcBef>
            </a:pPr>
            <a:r>
              <a:rPr lang="it-IT" sz="2400" b="1" dirty="0">
                <a:solidFill>
                  <a:schemeClr val="folHlink"/>
                </a:solidFill>
                <a:latin typeface="Arial" pitchFamily="34" charset="0"/>
                <a:cs typeface="Arial" pitchFamily="34" charset="0"/>
              </a:rPr>
              <a:t>Sono gestiti pariteticamente dalle associazioni datoriali territoriali:</a:t>
            </a:r>
          </a:p>
          <a:p>
            <a:pPr eaLnBrk="0" hangingPunct="0">
              <a:spcBef>
                <a:spcPct val="50000"/>
              </a:spcBef>
            </a:pPr>
            <a:r>
              <a:rPr lang="it-IT" sz="2400" dirty="0">
                <a:latin typeface="Arial" pitchFamily="34" charset="0"/>
                <a:cs typeface="Arial" pitchFamily="34" charset="0"/>
              </a:rPr>
              <a:t>      CONFINDUSTRIA – sezione Costruttori Edili Cuneo</a:t>
            </a:r>
          </a:p>
          <a:p>
            <a:pPr eaLnBrk="0" hangingPunct="0">
              <a:spcBef>
                <a:spcPct val="50000"/>
              </a:spcBef>
            </a:pPr>
            <a:r>
              <a:rPr lang="it-IT" sz="2400" dirty="0">
                <a:latin typeface="Arial" pitchFamily="34" charset="0"/>
                <a:cs typeface="Arial" pitchFamily="34" charset="0"/>
              </a:rPr>
              <a:t>      CONFARTIGIANATO Cuneo</a:t>
            </a:r>
          </a:p>
          <a:p>
            <a:pPr eaLnBrk="0" hangingPunct="0">
              <a:spcBef>
                <a:spcPct val="50000"/>
              </a:spcBef>
            </a:pPr>
            <a:r>
              <a:rPr lang="it-IT" sz="2400" b="1" dirty="0" smtClean="0">
                <a:solidFill>
                  <a:schemeClr val="folHlink"/>
                </a:solidFill>
                <a:latin typeface="Arial" pitchFamily="34" charset="0"/>
                <a:cs typeface="Arial" pitchFamily="34" charset="0"/>
              </a:rPr>
              <a:t>E </a:t>
            </a:r>
            <a:r>
              <a:rPr lang="it-IT" sz="2400" b="1" dirty="0">
                <a:solidFill>
                  <a:schemeClr val="folHlink"/>
                </a:solidFill>
                <a:latin typeface="Arial" pitchFamily="34" charset="0"/>
                <a:cs typeface="Arial" pitchFamily="34" charset="0"/>
              </a:rPr>
              <a:t>dalle </a:t>
            </a:r>
            <a:r>
              <a:rPr lang="it-IT" sz="2400" b="1" dirty="0" err="1">
                <a:solidFill>
                  <a:schemeClr val="folHlink"/>
                </a:solidFill>
                <a:latin typeface="Arial" pitchFamily="34" charset="0"/>
                <a:cs typeface="Arial" pitchFamily="34" charset="0"/>
              </a:rPr>
              <a:t>O.O.S.S.</a:t>
            </a:r>
            <a:r>
              <a:rPr lang="it-IT" sz="2400" b="1" dirty="0">
                <a:solidFill>
                  <a:schemeClr val="folHlink"/>
                </a:solidFill>
                <a:latin typeface="Arial" pitchFamily="34" charset="0"/>
                <a:cs typeface="Arial" pitchFamily="34" charset="0"/>
              </a:rPr>
              <a:t>:</a:t>
            </a:r>
          </a:p>
          <a:p>
            <a:pPr eaLnBrk="0" hangingPunct="0">
              <a:spcBef>
                <a:spcPct val="50000"/>
              </a:spcBef>
            </a:pPr>
            <a:r>
              <a:rPr lang="it-IT" sz="2400" dirty="0">
                <a:solidFill>
                  <a:srgbClr val="FF3399"/>
                </a:solidFill>
                <a:latin typeface="Arial" pitchFamily="34" charset="0"/>
                <a:cs typeface="Arial" pitchFamily="34" charset="0"/>
              </a:rPr>
              <a:t>      </a:t>
            </a:r>
            <a:r>
              <a:rPr lang="it-IT" sz="2400" dirty="0" err="1">
                <a:latin typeface="Arial" pitchFamily="34" charset="0"/>
                <a:cs typeface="Arial" pitchFamily="34" charset="0"/>
              </a:rPr>
              <a:t>FENEAL-Uil</a:t>
            </a:r>
            <a:r>
              <a:rPr lang="it-IT" sz="2400" dirty="0">
                <a:latin typeface="Arial" pitchFamily="34" charset="0"/>
                <a:cs typeface="Arial" pitchFamily="34" charset="0"/>
              </a:rPr>
              <a:t> - </a:t>
            </a:r>
            <a:r>
              <a:rPr lang="it-IT" sz="2400" dirty="0" err="1">
                <a:latin typeface="Arial" pitchFamily="34" charset="0"/>
                <a:cs typeface="Arial" pitchFamily="34" charset="0"/>
              </a:rPr>
              <a:t>FILCA-Cisl</a:t>
            </a:r>
            <a:r>
              <a:rPr lang="it-IT" sz="2400" dirty="0">
                <a:latin typeface="Arial" pitchFamily="34" charset="0"/>
                <a:cs typeface="Arial" pitchFamily="34" charset="0"/>
              </a:rPr>
              <a:t> - </a:t>
            </a:r>
            <a:r>
              <a:rPr lang="it-IT" sz="2400" dirty="0" err="1">
                <a:latin typeface="Arial" pitchFamily="34" charset="0"/>
                <a:cs typeface="Arial" pitchFamily="34" charset="0"/>
              </a:rPr>
              <a:t>FILLEA-Cgil</a:t>
            </a:r>
            <a:endParaRPr lang="it-IT" sz="2000" dirty="0">
              <a:latin typeface="Arial" pitchFamily="34" charset="0"/>
              <a:cs typeface="Arial" pitchFamily="34" charset="0"/>
            </a:endParaRPr>
          </a:p>
        </p:txBody>
      </p:sp>
      <p:sp>
        <p:nvSpPr>
          <p:cNvPr id="26627" name="WordArt 4"/>
          <p:cNvSpPr>
            <a:spLocks noChangeArrowheads="1" noChangeShapeType="1" noTextEdit="1"/>
          </p:cNvSpPr>
          <p:nvPr/>
        </p:nvSpPr>
        <p:spPr bwMode="auto">
          <a:xfrm>
            <a:off x="349623" y="977153"/>
            <a:ext cx="11259671" cy="1631297"/>
          </a:xfrm>
          <a:prstGeom prst="rect">
            <a:avLst/>
          </a:prstGeom>
        </p:spPr>
        <p:txBody>
          <a:bodyPr wrap="none" fromWordArt="1">
            <a:prstTxWarp prst="textPlain">
              <a:avLst>
                <a:gd name="adj" fmla="val 50000"/>
              </a:avLst>
            </a:prstTxWarp>
          </a:bodyPr>
          <a:lstStyle/>
          <a:p>
            <a:pPr algn="ctr"/>
            <a:r>
              <a:rPr lang="it-IT" sz="4400" b="1" kern="10" dirty="0">
                <a:ln w="19050">
                  <a:solidFill>
                    <a:srgbClr val="99CCFF"/>
                  </a:solidFill>
                  <a:round/>
                  <a:headEnd/>
                  <a:tailEnd/>
                </a:ln>
                <a:solidFill>
                  <a:srgbClr val="0066CC"/>
                </a:solidFill>
                <a:effectLst>
                  <a:outerShdw dist="35921" dir="2700000" algn="ctr" rotWithShape="0">
                    <a:srgbClr val="990000"/>
                  </a:outerShdw>
                </a:effectLst>
                <a:latin typeface="Eras Bold ITC"/>
              </a:rPr>
              <a:t>L'ENTE SCUOLA </a:t>
            </a:r>
          </a:p>
          <a:p>
            <a:pPr algn="ctr"/>
            <a:r>
              <a:rPr lang="it-IT" sz="4400" b="1" kern="10" dirty="0">
                <a:ln w="19050">
                  <a:solidFill>
                    <a:srgbClr val="99CCFF"/>
                  </a:solidFill>
                  <a:round/>
                  <a:headEnd/>
                  <a:tailEnd/>
                </a:ln>
                <a:solidFill>
                  <a:srgbClr val="0066CC"/>
                </a:solidFill>
                <a:effectLst>
                  <a:outerShdw dist="35921" dir="2700000" algn="ctr" rotWithShape="0">
                    <a:srgbClr val="990000"/>
                  </a:outerShdw>
                </a:effectLst>
                <a:latin typeface="Eras Bold ITC"/>
              </a:rPr>
              <a:t>PER </a:t>
            </a:r>
            <a:r>
              <a:rPr lang="it-IT" sz="4400" b="1" kern="10" dirty="0" smtClean="0">
                <a:ln w="19050">
                  <a:solidFill>
                    <a:srgbClr val="99CCFF"/>
                  </a:solidFill>
                  <a:round/>
                  <a:headEnd/>
                  <a:tailEnd/>
                </a:ln>
                <a:solidFill>
                  <a:srgbClr val="0066CC"/>
                </a:solidFill>
                <a:effectLst>
                  <a:outerShdw dist="35921" dir="2700000" algn="ctr" rotWithShape="0">
                    <a:srgbClr val="990000"/>
                  </a:outerShdw>
                </a:effectLst>
                <a:latin typeface="Eras Bold ITC"/>
              </a:rPr>
              <a:t>L'ADDESTRAMENTO PROFESSIONALE </a:t>
            </a:r>
            <a:r>
              <a:rPr lang="it-IT" sz="4400" b="1" kern="10" dirty="0">
                <a:ln w="19050">
                  <a:solidFill>
                    <a:srgbClr val="99CCFF"/>
                  </a:solidFill>
                  <a:round/>
                  <a:headEnd/>
                  <a:tailEnd/>
                </a:ln>
                <a:solidFill>
                  <a:srgbClr val="0066CC"/>
                </a:solidFill>
                <a:effectLst>
                  <a:outerShdw dist="35921" dir="2700000" algn="ctr" rotWithShape="0">
                    <a:srgbClr val="990000"/>
                  </a:outerShdw>
                </a:effectLst>
                <a:latin typeface="Eras Bold ITC"/>
              </a:rPr>
              <a:t>EDILE </a:t>
            </a:r>
          </a:p>
          <a:p>
            <a:pPr algn="ctr"/>
            <a:r>
              <a:rPr lang="it-IT" sz="4400" b="1" kern="10" dirty="0">
                <a:ln w="19050">
                  <a:solidFill>
                    <a:srgbClr val="99CCFF"/>
                  </a:solidFill>
                  <a:round/>
                  <a:headEnd/>
                  <a:tailEnd/>
                </a:ln>
                <a:solidFill>
                  <a:srgbClr val="0066CC"/>
                </a:solidFill>
                <a:effectLst>
                  <a:outerShdw dist="35921" dir="2700000" algn="ctr" rotWithShape="0">
                    <a:srgbClr val="990000"/>
                  </a:outerShdw>
                </a:effectLst>
                <a:latin typeface="Eras Bold ITC"/>
              </a:rPr>
              <a:t>ED IL COMITATO </a:t>
            </a:r>
            <a:r>
              <a:rPr lang="it-IT" sz="4400" b="1" kern="10" dirty="0" smtClean="0">
                <a:ln w="19050">
                  <a:solidFill>
                    <a:srgbClr val="99CCFF"/>
                  </a:solidFill>
                  <a:round/>
                  <a:headEnd/>
                  <a:tailEnd/>
                </a:ln>
                <a:solidFill>
                  <a:srgbClr val="0066CC"/>
                </a:solidFill>
                <a:effectLst>
                  <a:outerShdw dist="35921" dir="2700000" algn="ctr" rotWithShape="0">
                    <a:srgbClr val="990000"/>
                  </a:outerShdw>
                </a:effectLst>
                <a:latin typeface="Eras Bold ITC"/>
              </a:rPr>
              <a:t>PARITETICO </a:t>
            </a:r>
            <a:r>
              <a:rPr lang="it-IT" sz="4400" b="1" kern="10" dirty="0">
                <a:ln w="19050">
                  <a:solidFill>
                    <a:srgbClr val="99CCFF"/>
                  </a:solidFill>
                  <a:round/>
                  <a:headEnd/>
                  <a:tailEnd/>
                </a:ln>
                <a:solidFill>
                  <a:srgbClr val="0066CC"/>
                </a:solidFill>
                <a:effectLst>
                  <a:outerShdw dist="35921" dir="2700000" algn="ctr" rotWithShape="0">
                    <a:srgbClr val="990000"/>
                  </a:outerShdw>
                </a:effectLst>
                <a:latin typeface="Eras Bold ITC"/>
              </a:rPr>
              <a:t>TERRITORIALE</a:t>
            </a:r>
          </a:p>
        </p:txBody>
      </p:sp>
      <p:pic>
        <p:nvPicPr>
          <p:cNvPr id="16"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3" cstate="print"/>
          <a:srcRect/>
          <a:stretch>
            <a:fillRect/>
          </a:stretch>
        </p:blipFill>
        <p:spPr bwMode="auto">
          <a:xfrm>
            <a:off x="7962630" y="-170329"/>
            <a:ext cx="1798320" cy="1198880"/>
          </a:xfrm>
          <a:prstGeom prst="rect">
            <a:avLst/>
          </a:prstGeom>
          <a:noFill/>
        </p:spPr>
      </p:pic>
      <p:pic>
        <p:nvPicPr>
          <p:cNvPr id="18" name="Picture 4" descr="Logo Ente Scuola Edile (2)"/>
          <p:cNvPicPr>
            <a:picLocks noChangeAspect="1" noChangeArrowheads="1"/>
          </p:cNvPicPr>
          <p:nvPr/>
        </p:nvPicPr>
        <p:blipFill>
          <a:blip r:embed="rId4" cstate="print"/>
          <a:srcRect/>
          <a:stretch>
            <a:fillRect/>
          </a:stretch>
        </p:blipFill>
        <p:spPr bwMode="auto">
          <a:xfrm>
            <a:off x="493737" y="170329"/>
            <a:ext cx="904757" cy="762000"/>
          </a:xfrm>
          <a:prstGeom prst="rect">
            <a:avLst/>
          </a:prstGeom>
          <a:noFill/>
          <a:ln w="9525">
            <a:noFill/>
            <a:miter lim="800000"/>
            <a:headEnd/>
            <a:tailEnd/>
          </a:ln>
        </p:spPr>
      </p:pic>
      <p:pic>
        <p:nvPicPr>
          <p:cNvPr id="7" name="Picture 1"/>
          <p:cNvPicPr>
            <a:picLocks noChangeAspect="1" noChangeArrowheads="1"/>
          </p:cNvPicPr>
          <p:nvPr/>
        </p:nvPicPr>
        <p:blipFill>
          <a:blip r:embed="rId5"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0" name="Text Box 9"/>
          <p:cNvSpPr txBox="1">
            <a:spLocks noChangeArrowheads="1"/>
          </p:cNvSpPr>
          <p:nvPr/>
        </p:nvSpPr>
        <p:spPr bwMode="auto">
          <a:xfrm>
            <a:off x="-1039487" y="530320"/>
            <a:ext cx="12192000" cy="830997"/>
          </a:xfrm>
          <a:prstGeom prst="rect">
            <a:avLst/>
          </a:prstGeom>
          <a:noFill/>
          <a:ln w="9525">
            <a:noFill/>
            <a:miter lim="800000"/>
            <a:headEnd/>
            <a:tailEnd/>
          </a:ln>
        </p:spPr>
        <p:txBody>
          <a:bodyPr>
            <a:spAutoFit/>
          </a:bodyPr>
          <a:lstStyle/>
          <a:p>
            <a:pPr algn="ctr">
              <a:spcBef>
                <a:spcPct val="50000"/>
              </a:spcBef>
            </a:pPr>
            <a:r>
              <a:rPr lang="it-IT" sz="2400" b="1" dirty="0">
                <a:latin typeface="Garamond" pitchFamily="18" charset="0"/>
              </a:rPr>
              <a:t>CONSIGLIO </a:t>
            </a:r>
            <a:r>
              <a:rPr lang="it-IT" sz="2400" b="1" dirty="0" err="1">
                <a:latin typeface="Garamond" pitchFamily="18" charset="0"/>
              </a:rPr>
              <a:t>DI</a:t>
            </a:r>
            <a:r>
              <a:rPr lang="it-IT" sz="2400" b="1" dirty="0">
                <a:latin typeface="Garamond" pitchFamily="18" charset="0"/>
              </a:rPr>
              <a:t> </a:t>
            </a:r>
            <a:r>
              <a:rPr lang="it-IT" sz="2400" b="1" dirty="0" err="1">
                <a:latin typeface="Garamond" pitchFamily="18" charset="0"/>
              </a:rPr>
              <a:t>AMINISTRAZIONE</a:t>
            </a:r>
            <a:r>
              <a:rPr lang="it-IT" sz="2400" b="1" dirty="0">
                <a:latin typeface="Garamond" pitchFamily="18" charset="0"/>
              </a:rPr>
              <a:t> </a:t>
            </a:r>
            <a:br>
              <a:rPr lang="it-IT" sz="2400" b="1" dirty="0">
                <a:latin typeface="Garamond" pitchFamily="18" charset="0"/>
              </a:rPr>
            </a:br>
            <a:r>
              <a:rPr lang="it-IT" sz="2400" dirty="0">
                <a:latin typeface="Garamond" pitchFamily="18" charset="0"/>
              </a:rPr>
              <a:t>Ente Scuola Edile – Comitato Paritetico Territoriale</a:t>
            </a:r>
          </a:p>
        </p:txBody>
      </p:sp>
      <p:graphicFrame>
        <p:nvGraphicFramePr>
          <p:cNvPr id="1026" name="Organization Chart 36"/>
          <p:cNvGraphicFramePr>
            <a:graphicFrameLocks/>
          </p:cNvGraphicFramePr>
          <p:nvPr/>
        </p:nvGraphicFramePr>
        <p:xfrm>
          <a:off x="374904" y="3200400"/>
          <a:ext cx="10552535" cy="2660904"/>
        </p:xfrm>
        <a:graphic>
          <a:graphicData uri="http://schemas.openxmlformats.org/drawingml/2006/compatibility">
            <com:legacyDrawing xmlns:com="http://schemas.openxmlformats.org/drawingml/2006/compatibility" spid="_x0000_s1026"/>
          </a:graphicData>
        </a:graphic>
      </p:graphicFrame>
      <p:graphicFrame>
        <p:nvGraphicFramePr>
          <p:cNvPr id="1043" name="Organization Chart 64"/>
          <p:cNvGraphicFramePr>
            <a:graphicFrameLocks/>
          </p:cNvGraphicFramePr>
          <p:nvPr/>
        </p:nvGraphicFramePr>
        <p:xfrm>
          <a:off x="978409" y="1614006"/>
          <a:ext cx="9702322" cy="1632114"/>
        </p:xfrm>
        <a:graphic>
          <a:graphicData uri="http://schemas.openxmlformats.org/drawingml/2006/compatibility">
            <com:legacyDrawing xmlns:com="http://schemas.openxmlformats.org/drawingml/2006/compatibility" spid="_x0000_s1043"/>
          </a:graphicData>
        </a:graphic>
      </p:graphicFrame>
      <p:pic>
        <p:nvPicPr>
          <p:cNvPr id="17"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3" cstate="print"/>
          <a:srcRect/>
          <a:stretch>
            <a:fillRect/>
          </a:stretch>
        </p:blipFill>
        <p:spPr bwMode="auto">
          <a:xfrm>
            <a:off x="7962630" y="-170329"/>
            <a:ext cx="1798320" cy="1198880"/>
          </a:xfrm>
          <a:prstGeom prst="rect">
            <a:avLst/>
          </a:prstGeom>
          <a:noFill/>
        </p:spPr>
      </p:pic>
      <p:pic>
        <p:nvPicPr>
          <p:cNvPr id="19" name="Picture 4" descr="Logo Ente Scuola Edile (2)"/>
          <p:cNvPicPr>
            <a:picLocks noChangeAspect="1" noChangeArrowheads="1"/>
          </p:cNvPicPr>
          <p:nvPr/>
        </p:nvPicPr>
        <p:blipFill>
          <a:blip r:embed="rId4" cstate="print"/>
          <a:srcRect/>
          <a:stretch>
            <a:fillRect/>
          </a:stretch>
        </p:blipFill>
        <p:spPr bwMode="auto">
          <a:xfrm>
            <a:off x="493737" y="170329"/>
            <a:ext cx="904757" cy="762000"/>
          </a:xfrm>
          <a:prstGeom prst="rect">
            <a:avLst/>
          </a:prstGeom>
          <a:noFill/>
          <a:ln w="9525">
            <a:noFill/>
            <a:miter lim="800000"/>
            <a:headEnd/>
            <a:tailEnd/>
          </a:ln>
        </p:spPr>
      </p:pic>
      <p:pic>
        <p:nvPicPr>
          <p:cNvPr id="20" name="Picture 4" descr="Logo Ente Scuola Edile (2)"/>
          <p:cNvPicPr>
            <a:picLocks noChangeAspect="1" noChangeArrowheads="1"/>
          </p:cNvPicPr>
          <p:nvPr/>
        </p:nvPicPr>
        <p:blipFill>
          <a:blip r:embed="rId4" cstate="print"/>
          <a:srcRect/>
          <a:stretch>
            <a:fillRect/>
          </a:stretch>
        </p:blipFill>
        <p:spPr bwMode="auto">
          <a:xfrm>
            <a:off x="493737" y="197761"/>
            <a:ext cx="904757" cy="762000"/>
          </a:xfrm>
          <a:prstGeom prst="rect">
            <a:avLst/>
          </a:prstGeom>
          <a:noFill/>
          <a:ln w="9525">
            <a:noFill/>
            <a:miter lim="800000"/>
            <a:headEnd/>
            <a:tailEnd/>
          </a:ln>
        </p:spPr>
      </p:pic>
      <p:pic>
        <p:nvPicPr>
          <p:cNvPr id="9" name="Picture 1"/>
          <p:cNvPicPr>
            <a:picLocks noChangeAspect="1" noChangeArrowheads="1"/>
          </p:cNvPicPr>
          <p:nvPr/>
        </p:nvPicPr>
        <p:blipFill>
          <a:blip r:embed="rId5"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5993052" y="1599684"/>
            <a:ext cx="184731" cy="369332"/>
          </a:xfrm>
          <a:prstGeom prst="rect">
            <a:avLst/>
          </a:prstGeom>
          <a:noFill/>
          <a:ln w="9525" algn="ctr">
            <a:noFill/>
            <a:miter lim="800000"/>
            <a:headEnd/>
            <a:tailEnd/>
          </a:ln>
        </p:spPr>
        <p:txBody>
          <a:bodyPr wrap="none" anchor="ctr">
            <a:spAutoFit/>
          </a:bodyPr>
          <a:lstStyle/>
          <a:p>
            <a:pPr algn="ctr"/>
            <a:endParaRPr lang="it-IT">
              <a:latin typeface="Garamond" pitchFamily="18" charset="0"/>
            </a:endParaRPr>
          </a:p>
        </p:txBody>
      </p:sp>
      <p:sp>
        <p:nvSpPr>
          <p:cNvPr id="24579" name="Rectangle 17"/>
          <p:cNvSpPr>
            <a:spLocks noChangeArrowheads="1"/>
          </p:cNvSpPr>
          <p:nvPr/>
        </p:nvSpPr>
        <p:spPr bwMode="auto">
          <a:xfrm>
            <a:off x="5970384" y="2893984"/>
            <a:ext cx="227948" cy="400110"/>
          </a:xfrm>
          <a:prstGeom prst="rect">
            <a:avLst/>
          </a:prstGeom>
          <a:noFill/>
          <a:ln w="9525" algn="ctr">
            <a:noFill/>
            <a:miter lim="800000"/>
            <a:headEnd/>
            <a:tailEnd/>
          </a:ln>
        </p:spPr>
        <p:txBody>
          <a:bodyPr wrap="none" anchor="ctr">
            <a:spAutoFit/>
          </a:bodyPr>
          <a:lstStyle/>
          <a:p>
            <a:pPr algn="just" eaLnBrk="0" hangingPunct="0"/>
            <a:endParaRPr lang="en-US" sz="1000" b="1">
              <a:latin typeface="Verdana" pitchFamily="34" charset="0"/>
            </a:endParaRPr>
          </a:p>
          <a:p>
            <a:pPr algn="just" eaLnBrk="0" hangingPunct="0"/>
            <a:r>
              <a:rPr lang="en-US" sz="1000" b="1">
                <a:latin typeface="Verdana" pitchFamily="34" charset="0"/>
              </a:rPr>
              <a:t> </a:t>
            </a:r>
          </a:p>
        </p:txBody>
      </p:sp>
      <p:sp>
        <p:nvSpPr>
          <p:cNvPr id="24580" name="Rectangle 30"/>
          <p:cNvSpPr>
            <a:spLocks noChangeArrowheads="1"/>
          </p:cNvSpPr>
          <p:nvPr/>
        </p:nvSpPr>
        <p:spPr bwMode="auto">
          <a:xfrm>
            <a:off x="5993052" y="4661114"/>
            <a:ext cx="184731" cy="415498"/>
          </a:xfrm>
          <a:prstGeom prst="rect">
            <a:avLst/>
          </a:prstGeom>
          <a:noFill/>
          <a:ln w="9525" algn="ctr">
            <a:noFill/>
            <a:miter lim="800000"/>
            <a:headEnd/>
            <a:tailEnd/>
          </a:ln>
        </p:spPr>
        <p:txBody>
          <a:bodyPr wrap="none" anchor="ctr">
            <a:spAutoFit/>
          </a:bodyPr>
          <a:lstStyle/>
          <a:p>
            <a:pPr algn="ctr" eaLnBrk="0" hangingPunct="0"/>
            <a:endParaRPr lang="en-US" sz="1100" b="1">
              <a:latin typeface="Garamond" pitchFamily="18" charset="0"/>
            </a:endParaRPr>
          </a:p>
          <a:p>
            <a:pPr algn="ctr" eaLnBrk="0" hangingPunct="0"/>
            <a:endParaRPr lang="en-US" sz="1000" b="1">
              <a:latin typeface="Verdana" pitchFamily="34" charset="0"/>
            </a:endParaRPr>
          </a:p>
        </p:txBody>
      </p:sp>
      <p:pic>
        <p:nvPicPr>
          <p:cNvPr id="24582" name="Picture 14" descr="login_formedil_logo"/>
          <p:cNvPicPr>
            <a:picLocks noChangeAspect="1" noChangeArrowheads="1"/>
          </p:cNvPicPr>
          <p:nvPr/>
        </p:nvPicPr>
        <p:blipFill>
          <a:blip r:embed="rId2" cstate="print"/>
          <a:srcRect/>
          <a:stretch>
            <a:fillRect/>
          </a:stretch>
        </p:blipFill>
        <p:spPr bwMode="auto">
          <a:xfrm>
            <a:off x="1863289" y="959598"/>
            <a:ext cx="2895600" cy="1147763"/>
          </a:xfrm>
          <a:prstGeom prst="rect">
            <a:avLst/>
          </a:prstGeom>
          <a:noFill/>
          <a:ln w="9525">
            <a:noFill/>
            <a:miter lim="800000"/>
            <a:headEnd/>
            <a:tailEnd/>
          </a:ln>
        </p:spPr>
      </p:pic>
      <p:pic>
        <p:nvPicPr>
          <p:cNvPr id="24583" name="Picture 15" descr="italia"/>
          <p:cNvPicPr>
            <a:picLocks noChangeAspect="1" noChangeArrowheads="1"/>
          </p:cNvPicPr>
          <p:nvPr/>
        </p:nvPicPr>
        <p:blipFill>
          <a:blip r:embed="rId3" cstate="print"/>
          <a:srcRect l="3072" t="1715" r="6520" b="5446"/>
          <a:stretch>
            <a:fillRect/>
          </a:stretch>
        </p:blipFill>
        <p:spPr bwMode="auto">
          <a:xfrm>
            <a:off x="7265894" y="1555472"/>
            <a:ext cx="4548717" cy="3951287"/>
          </a:xfrm>
          <a:prstGeom prst="rect">
            <a:avLst/>
          </a:prstGeom>
          <a:noFill/>
          <a:ln w="9525">
            <a:noFill/>
            <a:miter lim="800000"/>
            <a:headEnd/>
            <a:tailEnd/>
          </a:ln>
        </p:spPr>
      </p:pic>
      <p:sp>
        <p:nvSpPr>
          <p:cNvPr id="41986" name="Rectangle 2"/>
          <p:cNvSpPr>
            <a:spLocks noChangeArrowheads="1"/>
          </p:cNvSpPr>
          <p:nvPr/>
        </p:nvSpPr>
        <p:spPr bwMode="auto">
          <a:xfrm>
            <a:off x="353484" y="1287464"/>
            <a:ext cx="6879167" cy="5127625"/>
          </a:xfrm>
          <a:prstGeom prst="rect">
            <a:avLst/>
          </a:prstGeom>
          <a:noFill/>
          <a:ln w="9525">
            <a:noFill/>
            <a:miter lim="800000"/>
            <a:headEnd/>
            <a:tailEnd/>
          </a:ln>
        </p:spPr>
        <p:txBody>
          <a:bodyPr anchor="ctr"/>
          <a:lstStyle/>
          <a:p>
            <a:pPr algn="ctr">
              <a:defRPr/>
            </a:pPr>
            <a:r>
              <a:rPr lang="it-IT" sz="2400" b="1" dirty="0">
                <a:solidFill>
                  <a:srgbClr val="FFFF99"/>
                </a:solidFill>
                <a:effectLst>
                  <a:outerShdw blurRad="38100" dist="38100" dir="2700000" algn="tl">
                    <a:srgbClr val="C0C0C0"/>
                  </a:outerShdw>
                </a:effectLst>
                <a:latin typeface="Verdana" pitchFamily="34" charset="0"/>
              </a:rPr>
              <a:t/>
            </a:r>
            <a:br>
              <a:rPr lang="it-IT" sz="2400" b="1" dirty="0">
                <a:solidFill>
                  <a:srgbClr val="FFFF99"/>
                </a:solidFill>
                <a:effectLst>
                  <a:outerShdw blurRad="38100" dist="38100" dir="2700000" algn="tl">
                    <a:srgbClr val="C0C0C0"/>
                  </a:outerShdw>
                </a:effectLst>
                <a:latin typeface="Verdana" pitchFamily="34" charset="0"/>
              </a:rPr>
            </a:br>
            <a:r>
              <a:rPr lang="it-IT" sz="2000" b="1" dirty="0">
                <a:effectLst>
                  <a:outerShdw blurRad="38100" dist="38100" dir="2700000" algn="tl">
                    <a:srgbClr val="C0C0C0"/>
                  </a:outerShdw>
                </a:effectLst>
                <a:latin typeface="Verdana" pitchFamily="34" charset="0"/>
              </a:rPr>
              <a:t>La</a:t>
            </a:r>
            <a:r>
              <a:rPr lang="it-IT" sz="2000" b="1" dirty="0">
                <a:solidFill>
                  <a:srgbClr val="FFFF99"/>
                </a:solidFill>
                <a:effectLst>
                  <a:outerShdw blurRad="38100" dist="38100" dir="2700000" algn="tl">
                    <a:srgbClr val="C0C0C0"/>
                  </a:outerShdw>
                </a:effectLst>
                <a:latin typeface="Verdana" pitchFamily="34" charset="0"/>
              </a:rPr>
              <a:t> </a:t>
            </a:r>
            <a:r>
              <a:rPr lang="it-IT" sz="2000" b="1" dirty="0">
                <a:solidFill>
                  <a:srgbClr val="FF3300"/>
                </a:solidFill>
                <a:effectLst>
                  <a:outerShdw blurRad="38100" dist="38100" dir="2700000" algn="tl">
                    <a:srgbClr val="C0C0C0"/>
                  </a:outerShdw>
                </a:effectLst>
                <a:latin typeface="Verdana" pitchFamily="34" charset="0"/>
              </a:rPr>
              <a:t>formazione</a:t>
            </a:r>
            <a:r>
              <a:rPr lang="it-IT" sz="2000" b="1" dirty="0">
                <a:solidFill>
                  <a:srgbClr val="FFFF99"/>
                </a:solidFill>
                <a:effectLst>
                  <a:outerShdw blurRad="38100" dist="38100" dir="2700000" algn="tl">
                    <a:srgbClr val="C0C0C0"/>
                  </a:outerShdw>
                </a:effectLst>
                <a:latin typeface="Verdana" pitchFamily="34" charset="0"/>
              </a:rPr>
              <a:t> </a:t>
            </a:r>
            <a:r>
              <a:rPr lang="it-IT" sz="2000" b="1" dirty="0">
                <a:effectLst>
                  <a:outerShdw blurRad="38100" dist="38100" dir="2700000" algn="tl">
                    <a:srgbClr val="C0C0C0"/>
                  </a:outerShdw>
                </a:effectLst>
                <a:latin typeface="Verdana" pitchFamily="34" charset="0"/>
              </a:rPr>
              <a:t>professionale,</a:t>
            </a:r>
            <a:r>
              <a:rPr lang="it-IT" sz="2000" b="1" dirty="0">
                <a:solidFill>
                  <a:srgbClr val="FFFF99"/>
                </a:solidFill>
                <a:effectLst>
                  <a:outerShdw blurRad="38100" dist="38100" dir="2700000" algn="tl">
                    <a:srgbClr val="C0C0C0"/>
                  </a:outerShdw>
                </a:effectLst>
                <a:latin typeface="Verdana" pitchFamily="34" charset="0"/>
              </a:rPr>
              <a:t> </a:t>
            </a:r>
            <a:r>
              <a:rPr lang="it-IT" sz="2000" b="1" dirty="0">
                <a:effectLst>
                  <a:outerShdw blurRad="38100" dist="38100" dir="2700000" algn="tl">
                    <a:srgbClr val="C0C0C0"/>
                  </a:outerShdw>
                </a:effectLst>
                <a:latin typeface="Verdana" pitchFamily="34" charset="0"/>
              </a:rPr>
              <a:t>l’</a:t>
            </a:r>
            <a:r>
              <a:rPr lang="it-IT" sz="2000" b="1" dirty="0">
                <a:solidFill>
                  <a:srgbClr val="FF3300"/>
                </a:solidFill>
                <a:effectLst>
                  <a:outerShdw blurRad="38100" dist="38100" dir="2700000" algn="tl">
                    <a:srgbClr val="C0C0C0"/>
                  </a:outerShdw>
                </a:effectLst>
                <a:latin typeface="Verdana" pitchFamily="34" charset="0"/>
              </a:rPr>
              <a:t>informazione</a:t>
            </a:r>
            <a:r>
              <a:rPr lang="it-IT" sz="2000" b="1" dirty="0">
                <a:solidFill>
                  <a:srgbClr val="FFFF99"/>
                </a:solidFill>
                <a:effectLst>
                  <a:outerShdw blurRad="38100" dist="38100" dir="2700000" algn="tl">
                    <a:srgbClr val="C0C0C0"/>
                  </a:outerShdw>
                </a:effectLst>
                <a:latin typeface="Verdana" pitchFamily="34" charset="0"/>
              </a:rPr>
              <a:t> </a:t>
            </a:r>
            <a:r>
              <a:rPr lang="it-IT" sz="2000" b="1" dirty="0">
                <a:effectLst>
                  <a:outerShdw blurRad="38100" dist="38100" dir="2700000" algn="tl">
                    <a:srgbClr val="C0C0C0"/>
                  </a:outerShdw>
                </a:effectLst>
                <a:latin typeface="Verdana" pitchFamily="34" charset="0"/>
              </a:rPr>
              <a:t>e l’attività di</a:t>
            </a:r>
            <a:r>
              <a:rPr lang="it-IT" sz="2000" b="1" dirty="0">
                <a:solidFill>
                  <a:srgbClr val="FFFF99"/>
                </a:solidFill>
                <a:effectLst>
                  <a:outerShdw blurRad="38100" dist="38100" dir="2700000" algn="tl">
                    <a:srgbClr val="C0C0C0"/>
                  </a:outerShdw>
                </a:effectLst>
                <a:latin typeface="Verdana" pitchFamily="34" charset="0"/>
              </a:rPr>
              <a:t> </a:t>
            </a:r>
            <a:r>
              <a:rPr lang="it-IT" sz="2000" b="1" dirty="0">
                <a:solidFill>
                  <a:srgbClr val="FF3300"/>
                </a:solidFill>
                <a:effectLst>
                  <a:outerShdw blurRad="38100" dist="38100" dir="2700000" algn="tl">
                    <a:srgbClr val="C0C0C0"/>
                  </a:outerShdw>
                </a:effectLst>
                <a:latin typeface="Verdana" pitchFamily="34" charset="0"/>
              </a:rPr>
              <a:t>consulenza</a:t>
            </a:r>
            <a:r>
              <a:rPr lang="it-IT" sz="2000" b="1" dirty="0">
                <a:solidFill>
                  <a:srgbClr val="FFFF99"/>
                </a:solidFill>
                <a:effectLst>
                  <a:outerShdw blurRad="38100" dist="38100" dir="2700000" algn="tl">
                    <a:srgbClr val="C0C0C0"/>
                  </a:outerShdw>
                </a:effectLst>
                <a:latin typeface="Verdana" pitchFamily="34" charset="0"/>
              </a:rPr>
              <a:t> </a:t>
            </a:r>
            <a:r>
              <a:rPr lang="it-IT" sz="2000" b="1" dirty="0">
                <a:effectLst>
                  <a:outerShdw blurRad="38100" dist="38100" dir="2700000" algn="tl">
                    <a:srgbClr val="C0C0C0"/>
                  </a:outerShdw>
                </a:effectLst>
                <a:latin typeface="Verdana" pitchFamily="34" charset="0"/>
              </a:rPr>
              <a:t>sono realizzate in Italia, da un </a:t>
            </a:r>
            <a:r>
              <a:rPr lang="it-IT" sz="2000" b="1" dirty="0">
                <a:solidFill>
                  <a:srgbClr val="FF3399"/>
                </a:solidFill>
                <a:effectLst>
                  <a:outerShdw blurRad="38100" dist="38100" dir="2700000" algn="tl">
                    <a:srgbClr val="C0C0C0"/>
                  </a:outerShdw>
                </a:effectLst>
                <a:latin typeface="Verdana" pitchFamily="34" charset="0"/>
              </a:rPr>
              <a:t>“sistema”</a:t>
            </a:r>
            <a:r>
              <a:rPr lang="it-IT" sz="2000" b="1" dirty="0">
                <a:effectLst>
                  <a:outerShdw blurRad="38100" dist="38100" dir="2700000" algn="tl">
                    <a:srgbClr val="C0C0C0"/>
                  </a:outerShdw>
                </a:effectLst>
                <a:latin typeface="Verdana" pitchFamily="34" charset="0"/>
              </a:rPr>
              <a:t> a gestione</a:t>
            </a:r>
            <a:r>
              <a:rPr lang="it-IT" sz="2000" b="1" dirty="0">
                <a:solidFill>
                  <a:srgbClr val="FFFF99"/>
                </a:solidFill>
                <a:effectLst>
                  <a:outerShdw blurRad="38100" dist="38100" dir="2700000" algn="tl">
                    <a:srgbClr val="C0C0C0"/>
                  </a:outerShdw>
                </a:effectLst>
                <a:latin typeface="Verdana" pitchFamily="34" charset="0"/>
              </a:rPr>
              <a:t> </a:t>
            </a:r>
            <a:r>
              <a:rPr lang="it-IT" sz="2000" b="1" dirty="0">
                <a:solidFill>
                  <a:srgbClr val="FF3399"/>
                </a:solidFill>
                <a:effectLst>
                  <a:outerShdw blurRad="38100" dist="38100" dir="2700000" algn="tl">
                    <a:srgbClr val="C0C0C0"/>
                  </a:outerShdw>
                </a:effectLst>
                <a:latin typeface="Verdana" pitchFamily="34" charset="0"/>
              </a:rPr>
              <a:t>“paritetica”,</a:t>
            </a:r>
            <a:r>
              <a:rPr lang="it-IT" sz="2000" b="1" dirty="0">
                <a:solidFill>
                  <a:srgbClr val="FFFF99"/>
                </a:solidFill>
                <a:effectLst>
                  <a:outerShdw blurRad="38100" dist="38100" dir="2700000" algn="tl">
                    <a:srgbClr val="C0C0C0"/>
                  </a:outerShdw>
                </a:effectLst>
                <a:latin typeface="Verdana" pitchFamily="34" charset="0"/>
              </a:rPr>
              <a:t> </a:t>
            </a:r>
            <a:r>
              <a:rPr lang="it-IT" sz="2000" b="1" dirty="0">
                <a:effectLst>
                  <a:outerShdw blurRad="38100" dist="38100" dir="2700000" algn="tl">
                    <a:srgbClr val="C0C0C0"/>
                  </a:outerShdw>
                </a:effectLst>
                <a:latin typeface="Verdana" pitchFamily="34" charset="0"/>
              </a:rPr>
              <a:t>che avvalendosi di organismi di indirizzo e coordinamento centrale, realizza le proprie attività attraverso le scuole edili territoriali, tenendo conto delle esigenze del lavoro del mercato locale.</a:t>
            </a:r>
            <a:endParaRPr lang="it-IT" sz="3600" b="1" dirty="0">
              <a:effectLst>
                <a:outerShdw blurRad="38100" dist="38100" dir="2700000" algn="tl">
                  <a:srgbClr val="C0C0C0"/>
                </a:outerShdw>
              </a:effectLst>
              <a:latin typeface="Verdana" pitchFamily="34" charset="0"/>
            </a:endParaRPr>
          </a:p>
        </p:txBody>
      </p:sp>
      <p:pic>
        <p:nvPicPr>
          <p:cNvPr id="8" name="Picture 13" descr="cncpt_logo"/>
          <p:cNvPicPr>
            <a:picLocks noChangeAspect="1" noChangeArrowheads="1"/>
          </p:cNvPicPr>
          <p:nvPr/>
        </p:nvPicPr>
        <p:blipFill>
          <a:blip r:embed="rId4" cstate="print"/>
          <a:srcRect/>
          <a:stretch>
            <a:fillRect/>
          </a:stretch>
        </p:blipFill>
        <p:spPr bwMode="auto">
          <a:xfrm>
            <a:off x="5111657" y="822606"/>
            <a:ext cx="2136775" cy="1189037"/>
          </a:xfrm>
          <a:prstGeom prst="rect">
            <a:avLst/>
          </a:prstGeom>
          <a:noFill/>
          <a:ln w="9525">
            <a:noFill/>
            <a:miter lim="800000"/>
            <a:headEnd/>
            <a:tailEnd/>
          </a:ln>
        </p:spPr>
      </p:pic>
      <p:pic>
        <p:nvPicPr>
          <p:cNvPr id="21"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5" cstate="print"/>
          <a:srcRect/>
          <a:stretch>
            <a:fillRect/>
          </a:stretch>
        </p:blipFill>
        <p:spPr bwMode="auto">
          <a:xfrm>
            <a:off x="7962630" y="-170329"/>
            <a:ext cx="1798320" cy="1198880"/>
          </a:xfrm>
          <a:prstGeom prst="rect">
            <a:avLst/>
          </a:prstGeom>
          <a:noFill/>
        </p:spPr>
      </p:pic>
      <p:pic>
        <p:nvPicPr>
          <p:cNvPr id="23" name="Picture 4" descr="Logo Ente Scuola Edile (2)"/>
          <p:cNvPicPr>
            <a:picLocks noChangeAspect="1" noChangeArrowheads="1"/>
          </p:cNvPicPr>
          <p:nvPr/>
        </p:nvPicPr>
        <p:blipFill>
          <a:blip r:embed="rId6" cstate="print"/>
          <a:srcRect/>
          <a:stretch>
            <a:fillRect/>
          </a:stretch>
        </p:blipFill>
        <p:spPr bwMode="auto">
          <a:xfrm>
            <a:off x="493737" y="170329"/>
            <a:ext cx="904757" cy="762000"/>
          </a:xfrm>
          <a:prstGeom prst="rect">
            <a:avLst/>
          </a:prstGeom>
          <a:noFill/>
          <a:ln w="9525">
            <a:noFill/>
            <a:miter lim="800000"/>
            <a:headEnd/>
            <a:tailEnd/>
          </a:ln>
        </p:spPr>
      </p:pic>
      <p:pic>
        <p:nvPicPr>
          <p:cNvPr id="12" name="Picture 1"/>
          <p:cNvPicPr>
            <a:picLocks noChangeAspect="1" noChangeArrowheads="1"/>
          </p:cNvPicPr>
          <p:nvPr/>
        </p:nvPicPr>
        <p:blipFill>
          <a:blip r:embed="rId7"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6003634" y="1599684"/>
            <a:ext cx="184731" cy="369332"/>
          </a:xfrm>
          <a:prstGeom prst="rect">
            <a:avLst/>
          </a:prstGeom>
          <a:noFill/>
          <a:ln w="9525" algn="ctr">
            <a:noFill/>
            <a:miter lim="800000"/>
            <a:headEnd/>
            <a:tailEnd/>
          </a:ln>
        </p:spPr>
        <p:txBody>
          <a:bodyPr wrap="none" anchor="ctr">
            <a:spAutoFit/>
          </a:bodyPr>
          <a:lstStyle/>
          <a:p>
            <a:pPr algn="ctr"/>
            <a:endParaRPr lang="it-IT">
              <a:latin typeface="Garamond" pitchFamily="18" charset="0"/>
            </a:endParaRPr>
          </a:p>
        </p:txBody>
      </p:sp>
      <p:sp>
        <p:nvSpPr>
          <p:cNvPr id="27651" name="Rectangle 11"/>
          <p:cNvSpPr>
            <a:spLocks noChangeArrowheads="1"/>
          </p:cNvSpPr>
          <p:nvPr/>
        </p:nvSpPr>
        <p:spPr bwMode="auto">
          <a:xfrm>
            <a:off x="5970384" y="2893984"/>
            <a:ext cx="227948" cy="400110"/>
          </a:xfrm>
          <a:prstGeom prst="rect">
            <a:avLst/>
          </a:prstGeom>
          <a:noFill/>
          <a:ln w="9525" algn="ctr">
            <a:noFill/>
            <a:miter lim="800000"/>
            <a:headEnd/>
            <a:tailEnd/>
          </a:ln>
        </p:spPr>
        <p:txBody>
          <a:bodyPr wrap="none" anchor="ctr">
            <a:spAutoFit/>
          </a:bodyPr>
          <a:lstStyle/>
          <a:p>
            <a:pPr algn="just" eaLnBrk="0" hangingPunct="0"/>
            <a:endParaRPr lang="en-US" sz="1000" b="1">
              <a:latin typeface="Verdana" pitchFamily="34" charset="0"/>
            </a:endParaRPr>
          </a:p>
          <a:p>
            <a:pPr algn="just" eaLnBrk="0" hangingPunct="0"/>
            <a:r>
              <a:rPr lang="en-US" sz="1000" b="1">
                <a:latin typeface="Verdana" pitchFamily="34" charset="0"/>
              </a:rPr>
              <a:t> </a:t>
            </a:r>
          </a:p>
        </p:txBody>
      </p:sp>
      <p:sp>
        <p:nvSpPr>
          <p:cNvPr id="27652" name="Rectangle 19"/>
          <p:cNvSpPr>
            <a:spLocks noChangeArrowheads="1"/>
          </p:cNvSpPr>
          <p:nvPr/>
        </p:nvSpPr>
        <p:spPr bwMode="auto">
          <a:xfrm>
            <a:off x="5993052" y="4661114"/>
            <a:ext cx="184731" cy="415498"/>
          </a:xfrm>
          <a:prstGeom prst="rect">
            <a:avLst/>
          </a:prstGeom>
          <a:noFill/>
          <a:ln w="9525" algn="ctr">
            <a:noFill/>
            <a:miter lim="800000"/>
            <a:headEnd/>
            <a:tailEnd/>
          </a:ln>
        </p:spPr>
        <p:txBody>
          <a:bodyPr wrap="none" anchor="ctr">
            <a:spAutoFit/>
          </a:bodyPr>
          <a:lstStyle/>
          <a:p>
            <a:pPr algn="ctr" eaLnBrk="0" hangingPunct="0"/>
            <a:endParaRPr lang="en-US" sz="1100" b="1">
              <a:latin typeface="Garamond" pitchFamily="18" charset="0"/>
            </a:endParaRPr>
          </a:p>
          <a:p>
            <a:pPr algn="ctr" eaLnBrk="0" hangingPunct="0"/>
            <a:endParaRPr lang="en-US" sz="1000" b="1">
              <a:latin typeface="Verdana" pitchFamily="34" charset="0"/>
            </a:endParaRPr>
          </a:p>
        </p:txBody>
      </p:sp>
      <p:sp>
        <p:nvSpPr>
          <p:cNvPr id="27653" name="Text Box 24"/>
          <p:cNvSpPr txBox="1">
            <a:spLocks noChangeArrowheads="1"/>
          </p:cNvSpPr>
          <p:nvPr/>
        </p:nvSpPr>
        <p:spPr bwMode="auto">
          <a:xfrm>
            <a:off x="0" y="303214"/>
            <a:ext cx="12192000" cy="579437"/>
          </a:xfrm>
          <a:prstGeom prst="rect">
            <a:avLst/>
          </a:prstGeom>
          <a:noFill/>
          <a:ln w="9525" algn="ctr">
            <a:noFill/>
            <a:miter lim="800000"/>
            <a:headEnd/>
            <a:tailEnd/>
          </a:ln>
        </p:spPr>
        <p:txBody>
          <a:bodyPr>
            <a:spAutoFit/>
          </a:bodyPr>
          <a:lstStyle/>
          <a:p>
            <a:pPr algn="ctr"/>
            <a:r>
              <a:rPr lang="it-IT" sz="3200" b="1">
                <a:latin typeface="Garamond" pitchFamily="18" charset="0"/>
              </a:rPr>
              <a:t>LE SEDI</a:t>
            </a:r>
          </a:p>
        </p:txBody>
      </p:sp>
      <p:pic>
        <p:nvPicPr>
          <p:cNvPr id="27654" name="Picture 25"/>
          <p:cNvPicPr>
            <a:picLocks noChangeAspect="1" noChangeArrowheads="1"/>
          </p:cNvPicPr>
          <p:nvPr/>
        </p:nvPicPr>
        <p:blipFill>
          <a:blip r:embed="rId2" cstate="print"/>
          <a:srcRect l="14211" t="40388" r="56458" b="30240"/>
          <a:stretch>
            <a:fillRect/>
          </a:stretch>
        </p:blipFill>
        <p:spPr bwMode="auto">
          <a:xfrm>
            <a:off x="3200401" y="1223964"/>
            <a:ext cx="8616951" cy="4852987"/>
          </a:xfrm>
          <a:prstGeom prst="rect">
            <a:avLst/>
          </a:prstGeom>
          <a:noFill/>
          <a:ln w="9525" algn="ctr">
            <a:noFill/>
            <a:miter lim="800000"/>
            <a:headEnd/>
            <a:tailEnd/>
          </a:ln>
        </p:spPr>
      </p:pic>
      <p:sp>
        <p:nvSpPr>
          <p:cNvPr id="123930" name="Line 26"/>
          <p:cNvSpPr>
            <a:spLocks noChangeShapeType="1"/>
          </p:cNvSpPr>
          <p:nvPr/>
        </p:nvSpPr>
        <p:spPr bwMode="auto">
          <a:xfrm>
            <a:off x="3022600" y="4362450"/>
            <a:ext cx="3124200" cy="742950"/>
          </a:xfrm>
          <a:prstGeom prst="line">
            <a:avLst/>
          </a:prstGeom>
          <a:noFill/>
          <a:ln w="50800">
            <a:solidFill>
              <a:schemeClr val="tx1"/>
            </a:solidFill>
            <a:round/>
            <a:headEnd/>
            <a:tailEnd type="stealth" w="lg" len="lg"/>
          </a:ln>
        </p:spPr>
        <p:txBody>
          <a:bodyPr anchor="ctr">
            <a:spAutoFit/>
          </a:bodyPr>
          <a:lstStyle/>
          <a:p>
            <a:endParaRPr lang="it-IT"/>
          </a:p>
        </p:txBody>
      </p:sp>
      <p:sp>
        <p:nvSpPr>
          <p:cNvPr id="123931" name="Line 27"/>
          <p:cNvSpPr>
            <a:spLocks noChangeShapeType="1"/>
          </p:cNvSpPr>
          <p:nvPr/>
        </p:nvSpPr>
        <p:spPr bwMode="auto">
          <a:xfrm flipV="1">
            <a:off x="2734734" y="2254250"/>
            <a:ext cx="4665133" cy="1174750"/>
          </a:xfrm>
          <a:prstGeom prst="line">
            <a:avLst/>
          </a:prstGeom>
          <a:noFill/>
          <a:ln w="50800">
            <a:solidFill>
              <a:srgbClr val="FF3300"/>
            </a:solidFill>
            <a:round/>
            <a:headEnd/>
            <a:tailEnd type="stealth" w="lg" len="lg"/>
          </a:ln>
        </p:spPr>
        <p:txBody>
          <a:bodyPr anchor="ctr">
            <a:spAutoFit/>
          </a:bodyPr>
          <a:lstStyle/>
          <a:p>
            <a:endParaRPr lang="it-IT"/>
          </a:p>
        </p:txBody>
      </p:sp>
      <p:sp>
        <p:nvSpPr>
          <p:cNvPr id="123932" name="Line 28"/>
          <p:cNvSpPr>
            <a:spLocks noChangeShapeType="1"/>
          </p:cNvSpPr>
          <p:nvPr/>
        </p:nvSpPr>
        <p:spPr bwMode="auto">
          <a:xfrm flipV="1">
            <a:off x="3024717" y="1670050"/>
            <a:ext cx="8015816" cy="463550"/>
          </a:xfrm>
          <a:prstGeom prst="line">
            <a:avLst/>
          </a:prstGeom>
          <a:noFill/>
          <a:ln w="50800">
            <a:solidFill>
              <a:srgbClr val="339966"/>
            </a:solidFill>
            <a:round/>
            <a:headEnd/>
            <a:tailEnd type="stealth" w="lg" len="lg"/>
          </a:ln>
        </p:spPr>
        <p:txBody>
          <a:bodyPr anchor="ctr">
            <a:spAutoFit/>
          </a:bodyPr>
          <a:lstStyle/>
          <a:p>
            <a:endParaRPr lang="it-IT"/>
          </a:p>
        </p:txBody>
      </p:sp>
      <p:sp>
        <p:nvSpPr>
          <p:cNvPr id="123933" name="Text Box 29"/>
          <p:cNvSpPr txBox="1">
            <a:spLocks noChangeArrowheads="1"/>
          </p:cNvSpPr>
          <p:nvPr/>
        </p:nvSpPr>
        <p:spPr bwMode="auto">
          <a:xfrm>
            <a:off x="0" y="1332661"/>
            <a:ext cx="3327400" cy="915987"/>
          </a:xfrm>
          <a:prstGeom prst="rect">
            <a:avLst/>
          </a:prstGeom>
          <a:noFill/>
          <a:ln w="9525" algn="ctr">
            <a:noFill/>
            <a:miter lim="800000"/>
            <a:headEnd/>
            <a:tailEnd/>
          </a:ln>
        </p:spPr>
        <p:txBody>
          <a:bodyPr>
            <a:spAutoFit/>
          </a:bodyPr>
          <a:lstStyle/>
          <a:p>
            <a:pPr algn="ctr">
              <a:spcBef>
                <a:spcPct val="50000"/>
              </a:spcBef>
            </a:pPr>
            <a:r>
              <a:rPr lang="it-IT" dirty="0">
                <a:latin typeface="Garamond" pitchFamily="18" charset="0"/>
              </a:rPr>
              <a:t>ALBA :</a:t>
            </a:r>
            <a:br>
              <a:rPr lang="it-IT" dirty="0">
                <a:latin typeface="Garamond" pitchFamily="18" charset="0"/>
              </a:rPr>
            </a:br>
            <a:r>
              <a:rPr lang="it-IT" dirty="0">
                <a:latin typeface="Garamond" pitchFamily="18" charset="0"/>
              </a:rPr>
              <a:t>Sede: Via Ferrero 20</a:t>
            </a:r>
            <a:br>
              <a:rPr lang="it-IT" dirty="0">
                <a:latin typeface="Garamond" pitchFamily="18" charset="0"/>
              </a:rPr>
            </a:br>
            <a:r>
              <a:rPr lang="it-IT" dirty="0" err="1">
                <a:latin typeface="Garamond" pitchFamily="18" charset="0"/>
              </a:rPr>
              <a:t>Lab</a:t>
            </a:r>
            <a:r>
              <a:rPr lang="it-IT" dirty="0">
                <a:latin typeface="Garamond" pitchFamily="18" charset="0"/>
              </a:rPr>
              <a:t>.: Corso Piera </a:t>
            </a:r>
            <a:r>
              <a:rPr lang="it-IT" dirty="0" err="1">
                <a:latin typeface="Garamond" pitchFamily="18" charset="0"/>
              </a:rPr>
              <a:t>Cillario</a:t>
            </a:r>
            <a:endParaRPr lang="it-IT" dirty="0">
              <a:latin typeface="Garamond" pitchFamily="18" charset="0"/>
            </a:endParaRPr>
          </a:p>
        </p:txBody>
      </p:sp>
      <p:sp>
        <p:nvSpPr>
          <p:cNvPr id="123934" name="Text Box 30"/>
          <p:cNvSpPr txBox="1">
            <a:spLocks noChangeArrowheads="1"/>
          </p:cNvSpPr>
          <p:nvPr/>
        </p:nvSpPr>
        <p:spPr bwMode="auto">
          <a:xfrm>
            <a:off x="0" y="2574552"/>
            <a:ext cx="2921000" cy="915988"/>
          </a:xfrm>
          <a:prstGeom prst="rect">
            <a:avLst/>
          </a:prstGeom>
          <a:noFill/>
          <a:ln w="9525" algn="ctr">
            <a:noFill/>
            <a:miter lim="800000"/>
            <a:headEnd/>
            <a:tailEnd/>
          </a:ln>
        </p:spPr>
        <p:txBody>
          <a:bodyPr>
            <a:spAutoFit/>
          </a:bodyPr>
          <a:lstStyle/>
          <a:p>
            <a:pPr algn="ctr">
              <a:spcBef>
                <a:spcPct val="50000"/>
              </a:spcBef>
            </a:pPr>
            <a:r>
              <a:rPr lang="it-IT" dirty="0">
                <a:latin typeface="Garamond" pitchFamily="18" charset="0"/>
              </a:rPr>
              <a:t>SAVIGLIANO:</a:t>
            </a:r>
            <a:br>
              <a:rPr lang="it-IT" dirty="0">
                <a:latin typeface="Garamond" pitchFamily="18" charset="0"/>
              </a:rPr>
            </a:br>
            <a:r>
              <a:rPr lang="it-IT" dirty="0">
                <a:latin typeface="Garamond" pitchFamily="18" charset="0"/>
              </a:rPr>
              <a:t>Sede e Laboratorio: </a:t>
            </a:r>
            <a:br>
              <a:rPr lang="it-IT" dirty="0">
                <a:latin typeface="Garamond" pitchFamily="18" charset="0"/>
              </a:rPr>
            </a:br>
            <a:r>
              <a:rPr lang="it-IT" dirty="0">
                <a:latin typeface="Garamond" pitchFamily="18" charset="0"/>
              </a:rPr>
              <a:t>Via C.L.N. n°6</a:t>
            </a:r>
          </a:p>
        </p:txBody>
      </p:sp>
      <p:sp>
        <p:nvSpPr>
          <p:cNvPr id="123935" name="Text Box 31"/>
          <p:cNvSpPr txBox="1">
            <a:spLocks noChangeArrowheads="1"/>
          </p:cNvSpPr>
          <p:nvPr/>
        </p:nvSpPr>
        <p:spPr bwMode="auto">
          <a:xfrm>
            <a:off x="0" y="3800101"/>
            <a:ext cx="3327400" cy="915988"/>
          </a:xfrm>
          <a:prstGeom prst="rect">
            <a:avLst/>
          </a:prstGeom>
          <a:noFill/>
          <a:ln w="9525" algn="ctr">
            <a:noFill/>
            <a:miter lim="800000"/>
            <a:headEnd/>
            <a:tailEnd/>
          </a:ln>
        </p:spPr>
        <p:txBody>
          <a:bodyPr>
            <a:spAutoFit/>
          </a:bodyPr>
          <a:lstStyle/>
          <a:p>
            <a:pPr algn="ctr">
              <a:spcBef>
                <a:spcPct val="50000"/>
              </a:spcBef>
            </a:pPr>
            <a:r>
              <a:rPr lang="it-IT" dirty="0">
                <a:latin typeface="Garamond" pitchFamily="18" charset="0"/>
              </a:rPr>
              <a:t>CUNEO:</a:t>
            </a:r>
            <a:br>
              <a:rPr lang="it-IT" dirty="0">
                <a:latin typeface="Garamond" pitchFamily="18" charset="0"/>
              </a:rPr>
            </a:br>
            <a:r>
              <a:rPr lang="it-IT" dirty="0">
                <a:latin typeface="Garamond" pitchFamily="18" charset="0"/>
              </a:rPr>
              <a:t>Sede: Corso Francia 14/c </a:t>
            </a:r>
            <a:br>
              <a:rPr lang="it-IT" dirty="0">
                <a:latin typeface="Garamond" pitchFamily="18" charset="0"/>
              </a:rPr>
            </a:br>
            <a:endParaRPr lang="it-IT" dirty="0">
              <a:latin typeface="Garamond" pitchFamily="18" charset="0"/>
            </a:endParaRPr>
          </a:p>
        </p:txBody>
      </p:sp>
      <p:sp>
        <p:nvSpPr>
          <p:cNvPr id="123936" name="Text Box 32"/>
          <p:cNvSpPr txBox="1">
            <a:spLocks noChangeArrowheads="1"/>
          </p:cNvSpPr>
          <p:nvPr/>
        </p:nvSpPr>
        <p:spPr bwMode="auto">
          <a:xfrm>
            <a:off x="0" y="5295900"/>
            <a:ext cx="3327400" cy="646331"/>
          </a:xfrm>
          <a:prstGeom prst="rect">
            <a:avLst/>
          </a:prstGeom>
          <a:noFill/>
          <a:ln w="9525" algn="ctr">
            <a:noFill/>
            <a:miter lim="800000"/>
            <a:headEnd/>
            <a:tailEnd/>
          </a:ln>
        </p:spPr>
        <p:txBody>
          <a:bodyPr>
            <a:spAutoFit/>
          </a:bodyPr>
          <a:lstStyle/>
          <a:p>
            <a:pPr algn="ctr">
              <a:spcBef>
                <a:spcPct val="50000"/>
              </a:spcBef>
            </a:pPr>
            <a:r>
              <a:rPr lang="it-IT" dirty="0" err="1">
                <a:latin typeface="Garamond" pitchFamily="18" charset="0"/>
              </a:rPr>
              <a:t>BOVES</a:t>
            </a:r>
            <a:r>
              <a:rPr lang="it-IT" dirty="0">
                <a:latin typeface="Garamond" pitchFamily="18" charset="0"/>
              </a:rPr>
              <a:t>:</a:t>
            </a:r>
            <a:br>
              <a:rPr lang="it-IT" dirty="0">
                <a:latin typeface="Garamond" pitchFamily="18" charset="0"/>
              </a:rPr>
            </a:br>
            <a:r>
              <a:rPr lang="it-IT" dirty="0" err="1">
                <a:latin typeface="Garamond" pitchFamily="18" charset="0"/>
              </a:rPr>
              <a:t>Lab</a:t>
            </a:r>
            <a:r>
              <a:rPr lang="it-IT" dirty="0">
                <a:latin typeface="Garamond" pitchFamily="18" charset="0"/>
              </a:rPr>
              <a:t>. : Via Borgo San Dalmazzo 19</a:t>
            </a:r>
          </a:p>
        </p:txBody>
      </p:sp>
      <p:sp>
        <p:nvSpPr>
          <p:cNvPr id="123937" name="Line 33"/>
          <p:cNvSpPr>
            <a:spLocks noChangeShapeType="1"/>
          </p:cNvSpPr>
          <p:nvPr/>
        </p:nvSpPr>
        <p:spPr bwMode="auto">
          <a:xfrm flipV="1">
            <a:off x="2700867" y="5759450"/>
            <a:ext cx="3276600" cy="190500"/>
          </a:xfrm>
          <a:prstGeom prst="line">
            <a:avLst/>
          </a:prstGeom>
          <a:noFill/>
          <a:ln w="50800">
            <a:solidFill>
              <a:schemeClr val="accent2"/>
            </a:solidFill>
            <a:round/>
            <a:headEnd/>
            <a:tailEnd type="stealth" w="lg" len="lg"/>
          </a:ln>
        </p:spPr>
        <p:txBody>
          <a:bodyPr anchor="ctr">
            <a:spAutoFit/>
          </a:bodyPr>
          <a:lstStyle/>
          <a:p>
            <a:endParaRPr lang="it-IT"/>
          </a:p>
        </p:txBody>
      </p:sp>
      <p:pic>
        <p:nvPicPr>
          <p:cNvPr id="27"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3" cstate="print"/>
          <a:srcRect/>
          <a:stretch>
            <a:fillRect/>
          </a:stretch>
        </p:blipFill>
        <p:spPr bwMode="auto">
          <a:xfrm>
            <a:off x="7962630" y="-170329"/>
            <a:ext cx="1798320" cy="1198880"/>
          </a:xfrm>
          <a:prstGeom prst="rect">
            <a:avLst/>
          </a:prstGeom>
          <a:noFill/>
        </p:spPr>
      </p:pic>
      <p:pic>
        <p:nvPicPr>
          <p:cNvPr id="29" name="Picture 4" descr="Logo Ente Scuola Edile (2)"/>
          <p:cNvPicPr>
            <a:picLocks noChangeAspect="1" noChangeArrowheads="1"/>
          </p:cNvPicPr>
          <p:nvPr/>
        </p:nvPicPr>
        <p:blipFill>
          <a:blip r:embed="rId4" cstate="print"/>
          <a:srcRect/>
          <a:stretch>
            <a:fillRect/>
          </a:stretch>
        </p:blipFill>
        <p:spPr bwMode="auto">
          <a:xfrm>
            <a:off x="493737" y="170329"/>
            <a:ext cx="904757" cy="762000"/>
          </a:xfrm>
          <a:prstGeom prst="rect">
            <a:avLst/>
          </a:prstGeom>
          <a:noFill/>
          <a:ln w="9525">
            <a:noFill/>
            <a:miter lim="800000"/>
            <a:headEnd/>
            <a:tailEnd/>
          </a:ln>
        </p:spPr>
      </p:pic>
      <p:pic>
        <p:nvPicPr>
          <p:cNvPr id="18" name="Picture 1"/>
          <p:cNvPicPr>
            <a:picLocks noChangeAspect="1" noChangeArrowheads="1"/>
          </p:cNvPicPr>
          <p:nvPr/>
        </p:nvPicPr>
        <p:blipFill>
          <a:blip r:embed="rId5"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23935"/>
                                        </p:tgtEl>
                                        <p:attrNameLst>
                                          <p:attrName>style.visibility</p:attrName>
                                        </p:attrNameLst>
                                      </p:cBhvr>
                                      <p:to>
                                        <p:strVal val="visible"/>
                                      </p:to>
                                    </p:set>
                                    <p:anim calcmode="lin" valueType="num">
                                      <p:cBhvr additive="base">
                                        <p:cTn id="7" dur="500" fill="hold"/>
                                        <p:tgtEl>
                                          <p:spTgt spid="123935"/>
                                        </p:tgtEl>
                                        <p:attrNameLst>
                                          <p:attrName>ppt_x</p:attrName>
                                        </p:attrNameLst>
                                      </p:cBhvr>
                                      <p:tavLst>
                                        <p:tav tm="0">
                                          <p:val>
                                            <p:strVal val="0-#ppt_w/2"/>
                                          </p:val>
                                        </p:tav>
                                        <p:tav tm="100000">
                                          <p:val>
                                            <p:strVal val="#ppt_x"/>
                                          </p:val>
                                        </p:tav>
                                      </p:tavLst>
                                    </p:anim>
                                    <p:anim calcmode="lin" valueType="num">
                                      <p:cBhvr additive="base">
                                        <p:cTn id="8" dur="500" fill="hold"/>
                                        <p:tgtEl>
                                          <p:spTgt spid="123935"/>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123930"/>
                                        </p:tgtEl>
                                        <p:attrNameLst>
                                          <p:attrName>style.visibility</p:attrName>
                                        </p:attrNameLst>
                                      </p:cBhvr>
                                      <p:to>
                                        <p:strVal val="visible"/>
                                      </p:to>
                                    </p:set>
                                    <p:anim calcmode="lin" valueType="num">
                                      <p:cBhvr additive="base">
                                        <p:cTn id="11" dur="500" fill="hold"/>
                                        <p:tgtEl>
                                          <p:spTgt spid="123930"/>
                                        </p:tgtEl>
                                        <p:attrNameLst>
                                          <p:attrName>ppt_x</p:attrName>
                                        </p:attrNameLst>
                                      </p:cBhvr>
                                      <p:tavLst>
                                        <p:tav tm="0">
                                          <p:val>
                                            <p:strVal val="0-#ppt_w/2"/>
                                          </p:val>
                                        </p:tav>
                                        <p:tav tm="100000">
                                          <p:val>
                                            <p:strVal val="#ppt_x"/>
                                          </p:val>
                                        </p:tav>
                                      </p:tavLst>
                                    </p:anim>
                                    <p:anim calcmode="lin" valueType="num">
                                      <p:cBhvr additive="base">
                                        <p:cTn id="12" dur="500" fill="hold"/>
                                        <p:tgtEl>
                                          <p:spTgt spid="12393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8" fill="hold" grpId="0" nodeType="clickEffect">
                                  <p:stCondLst>
                                    <p:cond delay="0"/>
                                  </p:stCondLst>
                                  <p:childTnLst>
                                    <p:set>
                                      <p:cBhvr>
                                        <p:cTn id="16" dur="1" fill="hold">
                                          <p:stCondLst>
                                            <p:cond delay="0"/>
                                          </p:stCondLst>
                                        </p:cTn>
                                        <p:tgtEl>
                                          <p:spTgt spid="123934"/>
                                        </p:tgtEl>
                                        <p:attrNameLst>
                                          <p:attrName>style.visibility</p:attrName>
                                        </p:attrNameLst>
                                      </p:cBhvr>
                                      <p:to>
                                        <p:strVal val="visible"/>
                                      </p:to>
                                    </p:set>
                                    <p:anim calcmode="lin" valueType="num">
                                      <p:cBhvr additive="base">
                                        <p:cTn id="17" dur="500" fill="hold"/>
                                        <p:tgtEl>
                                          <p:spTgt spid="123934"/>
                                        </p:tgtEl>
                                        <p:attrNameLst>
                                          <p:attrName>ppt_x</p:attrName>
                                        </p:attrNameLst>
                                      </p:cBhvr>
                                      <p:tavLst>
                                        <p:tav tm="0">
                                          <p:val>
                                            <p:strVal val="0-#ppt_w/2"/>
                                          </p:val>
                                        </p:tav>
                                        <p:tav tm="100000">
                                          <p:val>
                                            <p:strVal val="#ppt_x"/>
                                          </p:val>
                                        </p:tav>
                                      </p:tavLst>
                                    </p:anim>
                                    <p:anim calcmode="lin" valueType="num">
                                      <p:cBhvr additive="base">
                                        <p:cTn id="18" dur="500" fill="hold"/>
                                        <p:tgtEl>
                                          <p:spTgt spid="123934"/>
                                        </p:tgtEl>
                                        <p:attrNameLst>
                                          <p:attrName>ppt_y</p:attrName>
                                        </p:attrNameLst>
                                      </p:cBhvr>
                                      <p:tavLst>
                                        <p:tav tm="0">
                                          <p:val>
                                            <p:strVal val="#ppt_y"/>
                                          </p:val>
                                        </p:tav>
                                        <p:tav tm="100000">
                                          <p:val>
                                            <p:strVal val="#ppt_y"/>
                                          </p:val>
                                        </p:tav>
                                      </p:tavLst>
                                    </p:anim>
                                  </p:childTnLst>
                                </p:cTn>
                              </p:par>
                              <p:par>
                                <p:cTn id="19" presetID="7" presetClass="entr" presetSubtype="8" fill="hold" grpId="0" nodeType="withEffect">
                                  <p:stCondLst>
                                    <p:cond delay="0"/>
                                  </p:stCondLst>
                                  <p:childTnLst>
                                    <p:set>
                                      <p:cBhvr>
                                        <p:cTn id="20" dur="1" fill="hold">
                                          <p:stCondLst>
                                            <p:cond delay="0"/>
                                          </p:stCondLst>
                                        </p:cTn>
                                        <p:tgtEl>
                                          <p:spTgt spid="123931"/>
                                        </p:tgtEl>
                                        <p:attrNameLst>
                                          <p:attrName>style.visibility</p:attrName>
                                        </p:attrNameLst>
                                      </p:cBhvr>
                                      <p:to>
                                        <p:strVal val="visible"/>
                                      </p:to>
                                    </p:set>
                                    <p:anim calcmode="lin" valueType="num">
                                      <p:cBhvr additive="base">
                                        <p:cTn id="21" dur="500" fill="hold"/>
                                        <p:tgtEl>
                                          <p:spTgt spid="123931"/>
                                        </p:tgtEl>
                                        <p:attrNameLst>
                                          <p:attrName>ppt_x</p:attrName>
                                        </p:attrNameLst>
                                      </p:cBhvr>
                                      <p:tavLst>
                                        <p:tav tm="0">
                                          <p:val>
                                            <p:strVal val="0-#ppt_w/2"/>
                                          </p:val>
                                        </p:tav>
                                        <p:tav tm="100000">
                                          <p:val>
                                            <p:strVal val="#ppt_x"/>
                                          </p:val>
                                        </p:tav>
                                      </p:tavLst>
                                    </p:anim>
                                    <p:anim calcmode="lin" valueType="num">
                                      <p:cBhvr additive="base">
                                        <p:cTn id="22" dur="500" fill="hold"/>
                                        <p:tgtEl>
                                          <p:spTgt spid="12393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8" fill="hold" grpId="0" nodeType="clickEffect">
                                  <p:stCondLst>
                                    <p:cond delay="0"/>
                                  </p:stCondLst>
                                  <p:childTnLst>
                                    <p:set>
                                      <p:cBhvr>
                                        <p:cTn id="26" dur="1" fill="hold">
                                          <p:stCondLst>
                                            <p:cond delay="0"/>
                                          </p:stCondLst>
                                        </p:cTn>
                                        <p:tgtEl>
                                          <p:spTgt spid="123933"/>
                                        </p:tgtEl>
                                        <p:attrNameLst>
                                          <p:attrName>style.visibility</p:attrName>
                                        </p:attrNameLst>
                                      </p:cBhvr>
                                      <p:to>
                                        <p:strVal val="visible"/>
                                      </p:to>
                                    </p:set>
                                    <p:anim calcmode="lin" valueType="num">
                                      <p:cBhvr additive="base">
                                        <p:cTn id="27" dur="500" fill="hold"/>
                                        <p:tgtEl>
                                          <p:spTgt spid="123933"/>
                                        </p:tgtEl>
                                        <p:attrNameLst>
                                          <p:attrName>ppt_x</p:attrName>
                                        </p:attrNameLst>
                                      </p:cBhvr>
                                      <p:tavLst>
                                        <p:tav tm="0">
                                          <p:val>
                                            <p:strVal val="0-#ppt_w/2"/>
                                          </p:val>
                                        </p:tav>
                                        <p:tav tm="100000">
                                          <p:val>
                                            <p:strVal val="#ppt_x"/>
                                          </p:val>
                                        </p:tav>
                                      </p:tavLst>
                                    </p:anim>
                                    <p:anim calcmode="lin" valueType="num">
                                      <p:cBhvr additive="base">
                                        <p:cTn id="28" dur="500" fill="hold"/>
                                        <p:tgtEl>
                                          <p:spTgt spid="123933"/>
                                        </p:tgtEl>
                                        <p:attrNameLst>
                                          <p:attrName>ppt_y</p:attrName>
                                        </p:attrNameLst>
                                      </p:cBhvr>
                                      <p:tavLst>
                                        <p:tav tm="0">
                                          <p:val>
                                            <p:strVal val="#ppt_y"/>
                                          </p:val>
                                        </p:tav>
                                        <p:tav tm="100000">
                                          <p:val>
                                            <p:strVal val="#ppt_y"/>
                                          </p:val>
                                        </p:tav>
                                      </p:tavLst>
                                    </p:anim>
                                  </p:childTnLst>
                                </p:cTn>
                              </p:par>
                              <p:par>
                                <p:cTn id="29" presetID="7" presetClass="entr" presetSubtype="8" fill="hold" grpId="0" nodeType="withEffect">
                                  <p:stCondLst>
                                    <p:cond delay="0"/>
                                  </p:stCondLst>
                                  <p:childTnLst>
                                    <p:set>
                                      <p:cBhvr>
                                        <p:cTn id="30" dur="1" fill="hold">
                                          <p:stCondLst>
                                            <p:cond delay="0"/>
                                          </p:stCondLst>
                                        </p:cTn>
                                        <p:tgtEl>
                                          <p:spTgt spid="123932"/>
                                        </p:tgtEl>
                                        <p:attrNameLst>
                                          <p:attrName>style.visibility</p:attrName>
                                        </p:attrNameLst>
                                      </p:cBhvr>
                                      <p:to>
                                        <p:strVal val="visible"/>
                                      </p:to>
                                    </p:set>
                                    <p:anim calcmode="lin" valueType="num">
                                      <p:cBhvr additive="base">
                                        <p:cTn id="31" dur="500" fill="hold"/>
                                        <p:tgtEl>
                                          <p:spTgt spid="123932"/>
                                        </p:tgtEl>
                                        <p:attrNameLst>
                                          <p:attrName>ppt_x</p:attrName>
                                        </p:attrNameLst>
                                      </p:cBhvr>
                                      <p:tavLst>
                                        <p:tav tm="0">
                                          <p:val>
                                            <p:strVal val="0-#ppt_w/2"/>
                                          </p:val>
                                        </p:tav>
                                        <p:tav tm="100000">
                                          <p:val>
                                            <p:strVal val="#ppt_x"/>
                                          </p:val>
                                        </p:tav>
                                      </p:tavLst>
                                    </p:anim>
                                    <p:anim calcmode="lin" valueType="num">
                                      <p:cBhvr additive="base">
                                        <p:cTn id="32" dur="500" fill="hold"/>
                                        <p:tgtEl>
                                          <p:spTgt spid="12393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123936"/>
                                        </p:tgtEl>
                                        <p:attrNameLst>
                                          <p:attrName>style.visibility</p:attrName>
                                        </p:attrNameLst>
                                      </p:cBhvr>
                                      <p:to>
                                        <p:strVal val="visible"/>
                                      </p:to>
                                    </p:set>
                                    <p:anim calcmode="lin" valueType="num">
                                      <p:cBhvr additive="base">
                                        <p:cTn id="37" dur="500" fill="hold"/>
                                        <p:tgtEl>
                                          <p:spTgt spid="123936"/>
                                        </p:tgtEl>
                                        <p:attrNameLst>
                                          <p:attrName>ppt_x</p:attrName>
                                        </p:attrNameLst>
                                      </p:cBhvr>
                                      <p:tavLst>
                                        <p:tav tm="0">
                                          <p:val>
                                            <p:strVal val="0-#ppt_w/2"/>
                                          </p:val>
                                        </p:tav>
                                        <p:tav tm="100000">
                                          <p:val>
                                            <p:strVal val="#ppt_x"/>
                                          </p:val>
                                        </p:tav>
                                      </p:tavLst>
                                    </p:anim>
                                    <p:anim calcmode="lin" valueType="num">
                                      <p:cBhvr additive="base">
                                        <p:cTn id="38" dur="500" fill="hold"/>
                                        <p:tgtEl>
                                          <p:spTgt spid="123936"/>
                                        </p:tgtEl>
                                        <p:attrNameLst>
                                          <p:attrName>ppt_y</p:attrName>
                                        </p:attrNameLst>
                                      </p:cBhvr>
                                      <p:tavLst>
                                        <p:tav tm="0">
                                          <p:val>
                                            <p:strVal val="#ppt_y"/>
                                          </p:val>
                                        </p:tav>
                                        <p:tav tm="100000">
                                          <p:val>
                                            <p:strVal val="#ppt_y"/>
                                          </p:val>
                                        </p:tav>
                                      </p:tavLst>
                                    </p:anim>
                                  </p:childTnLst>
                                </p:cTn>
                              </p:par>
                              <p:par>
                                <p:cTn id="39" presetID="7" presetClass="entr" presetSubtype="8" fill="hold" grpId="0" nodeType="withEffect">
                                  <p:stCondLst>
                                    <p:cond delay="0"/>
                                  </p:stCondLst>
                                  <p:childTnLst>
                                    <p:set>
                                      <p:cBhvr>
                                        <p:cTn id="40" dur="1" fill="hold">
                                          <p:stCondLst>
                                            <p:cond delay="0"/>
                                          </p:stCondLst>
                                        </p:cTn>
                                        <p:tgtEl>
                                          <p:spTgt spid="123937"/>
                                        </p:tgtEl>
                                        <p:attrNameLst>
                                          <p:attrName>style.visibility</p:attrName>
                                        </p:attrNameLst>
                                      </p:cBhvr>
                                      <p:to>
                                        <p:strVal val="visible"/>
                                      </p:to>
                                    </p:set>
                                    <p:anim calcmode="lin" valueType="num">
                                      <p:cBhvr additive="base">
                                        <p:cTn id="41" dur="500" fill="hold"/>
                                        <p:tgtEl>
                                          <p:spTgt spid="123937"/>
                                        </p:tgtEl>
                                        <p:attrNameLst>
                                          <p:attrName>ppt_x</p:attrName>
                                        </p:attrNameLst>
                                      </p:cBhvr>
                                      <p:tavLst>
                                        <p:tav tm="0">
                                          <p:val>
                                            <p:strVal val="0-#ppt_w/2"/>
                                          </p:val>
                                        </p:tav>
                                        <p:tav tm="100000">
                                          <p:val>
                                            <p:strVal val="#ppt_x"/>
                                          </p:val>
                                        </p:tav>
                                      </p:tavLst>
                                    </p:anim>
                                    <p:anim calcmode="lin" valueType="num">
                                      <p:cBhvr additive="base">
                                        <p:cTn id="42" dur="500" fill="hold"/>
                                        <p:tgtEl>
                                          <p:spTgt spid="1239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0" grpId="0" animBg="1"/>
      <p:bldP spid="123931" grpId="0" animBg="1"/>
      <p:bldP spid="123932" grpId="0" animBg="1"/>
      <p:bldP spid="123933" grpId="0"/>
      <p:bldP spid="123934" grpId="0"/>
      <p:bldP spid="123935" grpId="0"/>
      <p:bldP spid="123936" grpId="0"/>
      <p:bldP spid="1239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307500" y="1284075"/>
            <a:ext cx="10033000" cy="1661993"/>
          </a:xfrm>
          <a:prstGeom prst="rect">
            <a:avLst/>
          </a:prstGeom>
          <a:noFill/>
          <a:ln w="952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it-IT" sz="3400" b="1" dirty="0">
                <a:solidFill>
                  <a:schemeClr val="tx2"/>
                </a:solidFill>
                <a:effectLst>
                  <a:outerShdw blurRad="50800" dist="38100" dir="18900000" algn="bl" rotWithShape="0">
                    <a:prstClr val="black">
                      <a:alpha val="40000"/>
                    </a:prstClr>
                  </a:outerShdw>
                </a:effectLst>
                <a:latin typeface="Arial" pitchFamily="34" charset="0"/>
                <a:cs typeface="Arial" pitchFamily="34" charset="0"/>
              </a:rPr>
              <a:t>L’attività di formazione della Scuola Edile è organizzata tenendo conto di due filoni fondamentali:</a:t>
            </a:r>
            <a:endParaRPr lang="it-IT" sz="2400" b="1" dirty="0">
              <a:solidFill>
                <a:schemeClr val="tx2"/>
              </a:solidFill>
              <a:effectLst>
                <a:outerShdw blurRad="50800" dist="38100" dir="18900000" algn="bl" rotWithShape="0">
                  <a:prstClr val="black">
                    <a:alpha val="40000"/>
                  </a:prstClr>
                </a:outerShdw>
              </a:effectLst>
              <a:latin typeface="Arial" pitchFamily="34" charset="0"/>
              <a:cs typeface="Arial" pitchFamily="34" charset="0"/>
            </a:endParaRPr>
          </a:p>
        </p:txBody>
      </p:sp>
      <p:sp>
        <p:nvSpPr>
          <p:cNvPr id="2" name="Rettangolo 1"/>
          <p:cNvSpPr/>
          <p:nvPr/>
        </p:nvSpPr>
        <p:spPr>
          <a:xfrm>
            <a:off x="0" y="3379525"/>
            <a:ext cx="11811000" cy="83099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4800" b="1" kern="10" dirty="0">
                <a:ln w="11430"/>
                <a:solidFill>
                  <a:srgbClr val="0070C0"/>
                </a:solidFill>
                <a:effectLst>
                  <a:outerShdw blurRad="80000" dist="40000" dir="5040000" algn="tl">
                    <a:srgbClr val="000000">
                      <a:alpha val="30000"/>
                    </a:srgbClr>
                  </a:outerShdw>
                </a:effectLst>
                <a:latin typeface="Arial Black"/>
                <a:cs typeface="+mn-cs"/>
              </a:rPr>
              <a:t>La Formazione Professionale</a:t>
            </a:r>
            <a:endParaRPr lang="it-IT" sz="4800" b="1" dirty="0">
              <a:ln w="11430"/>
              <a:solidFill>
                <a:srgbClr val="0070C0"/>
              </a:solidFill>
              <a:effectLst>
                <a:outerShdw blurRad="80000" dist="40000" dir="5040000" algn="tl">
                  <a:srgbClr val="000000">
                    <a:alpha val="30000"/>
                  </a:srgbClr>
                </a:outerShdw>
              </a:effectLst>
              <a:latin typeface="Garamond" pitchFamily="18" charset="0"/>
              <a:cs typeface="+mn-cs"/>
            </a:endParaRPr>
          </a:p>
        </p:txBody>
      </p:sp>
      <p:sp>
        <p:nvSpPr>
          <p:cNvPr id="6" name="Rettangolo 5"/>
          <p:cNvSpPr/>
          <p:nvPr/>
        </p:nvSpPr>
        <p:spPr>
          <a:xfrm>
            <a:off x="209552" y="4439246"/>
            <a:ext cx="11811000" cy="156966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4800" b="1" kern="10" dirty="0">
                <a:ln w="11430"/>
                <a:solidFill>
                  <a:srgbClr val="0070C0"/>
                </a:solidFill>
                <a:effectLst>
                  <a:outerShdw blurRad="80000" dist="40000" dir="5040000" algn="tl">
                    <a:srgbClr val="000000">
                      <a:alpha val="30000"/>
                    </a:srgbClr>
                  </a:outerShdw>
                </a:effectLst>
                <a:latin typeface="Arial Black"/>
                <a:cs typeface="+mn-cs"/>
              </a:rPr>
              <a:t>La Formazione</a:t>
            </a:r>
            <a:br>
              <a:rPr lang="it-IT" sz="4800" b="1" kern="10" dirty="0">
                <a:ln w="11430"/>
                <a:solidFill>
                  <a:srgbClr val="0070C0"/>
                </a:solidFill>
                <a:effectLst>
                  <a:outerShdw blurRad="80000" dist="40000" dir="5040000" algn="tl">
                    <a:srgbClr val="000000">
                      <a:alpha val="30000"/>
                    </a:srgbClr>
                  </a:outerShdw>
                </a:effectLst>
                <a:latin typeface="Arial Black"/>
                <a:cs typeface="+mn-cs"/>
              </a:rPr>
            </a:br>
            <a:r>
              <a:rPr lang="it-IT" sz="4800" b="1" kern="10" dirty="0">
                <a:ln w="11430"/>
                <a:solidFill>
                  <a:srgbClr val="0070C0"/>
                </a:solidFill>
                <a:effectLst>
                  <a:outerShdw blurRad="80000" dist="40000" dir="5040000" algn="tl">
                    <a:srgbClr val="000000">
                      <a:alpha val="30000"/>
                    </a:srgbClr>
                  </a:outerShdw>
                </a:effectLst>
                <a:latin typeface="Arial Black"/>
                <a:cs typeface="+mn-cs"/>
              </a:rPr>
              <a:t> sulla sicurezza</a:t>
            </a:r>
            <a:endParaRPr lang="it-IT" sz="4800" b="1" dirty="0">
              <a:ln w="11430"/>
              <a:solidFill>
                <a:srgbClr val="0070C0"/>
              </a:solidFill>
              <a:effectLst>
                <a:outerShdw blurRad="80000" dist="40000" dir="5040000" algn="tl">
                  <a:srgbClr val="000000">
                    <a:alpha val="30000"/>
                  </a:srgbClr>
                </a:outerShdw>
              </a:effectLst>
              <a:latin typeface="Garamond" pitchFamily="18" charset="0"/>
              <a:cs typeface="+mn-cs"/>
            </a:endParaRPr>
          </a:p>
        </p:txBody>
      </p:sp>
      <p:pic>
        <p:nvPicPr>
          <p:cNvPr id="5"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2" cstate="print"/>
          <a:srcRect/>
          <a:stretch>
            <a:fillRect/>
          </a:stretch>
        </p:blipFill>
        <p:spPr bwMode="auto">
          <a:xfrm>
            <a:off x="7962630" y="-170329"/>
            <a:ext cx="1798320" cy="1198880"/>
          </a:xfrm>
          <a:prstGeom prst="rect">
            <a:avLst/>
          </a:prstGeom>
          <a:noFill/>
        </p:spPr>
      </p:pic>
      <p:pic>
        <p:nvPicPr>
          <p:cNvPr id="8" name="Picture 4" descr="Logo Ente Scuola Edile (2)"/>
          <p:cNvPicPr>
            <a:picLocks noChangeAspect="1" noChangeArrowheads="1"/>
          </p:cNvPicPr>
          <p:nvPr/>
        </p:nvPicPr>
        <p:blipFill>
          <a:blip r:embed="rId3" cstate="print"/>
          <a:srcRect/>
          <a:stretch>
            <a:fillRect/>
          </a:stretch>
        </p:blipFill>
        <p:spPr bwMode="auto">
          <a:xfrm>
            <a:off x="493737" y="197761"/>
            <a:ext cx="904757" cy="762000"/>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15153" y="1233021"/>
            <a:ext cx="12192000" cy="831850"/>
          </a:xfrm>
          <a:effectLst>
            <a:outerShdw dist="107763" dir="2700000" algn="ctr" rotWithShape="0">
              <a:schemeClr val="bg2"/>
            </a:outerShdw>
          </a:effectLst>
        </p:spPr>
        <p:txBody>
          <a:bodyPr rtlCol="0" anchor="b">
            <a:normAutofit/>
          </a:bodyPr>
          <a:lstStyle/>
          <a:p>
            <a:pPr algn="l" eaLnBrk="1" fontAlgn="auto" hangingPunct="1">
              <a:spcAft>
                <a:spcPts val="0"/>
              </a:spcAft>
              <a:tabLst>
                <a:tab pos="3830638" algn="l"/>
              </a:tabLst>
              <a:defRPr/>
            </a:pPr>
            <a:r>
              <a:rPr lang="it-IT" sz="4100" b="1" spc="50" dirty="0" smtClean="0">
                <a:ln w="13335" cmpd="sng">
                  <a:solidFill>
                    <a:schemeClr val="accent1">
                      <a:lumMod val="50000"/>
                    </a:schemeClr>
                  </a:solidFill>
                  <a:prstDash val="solid"/>
                </a:ln>
                <a:solidFill>
                  <a:schemeClr val="accent1"/>
                </a:solidFill>
                <a:latin typeface="Arial" charset="0"/>
              </a:rPr>
              <a:t>La Formazione è rivolta a:</a:t>
            </a:r>
            <a:endParaRPr lang="it-IT" sz="4100" b="1" spc="50" dirty="0" smtClean="0">
              <a:ln w="13335" cmpd="sng">
                <a:solidFill>
                  <a:schemeClr val="accent1">
                    <a:lumMod val="50000"/>
                  </a:schemeClr>
                </a:solidFill>
                <a:prstDash val="solid"/>
              </a:ln>
              <a:solidFill>
                <a:srgbClr val="FFCC66"/>
              </a:solidFill>
              <a:latin typeface="Arial" charset="0"/>
            </a:endParaRPr>
          </a:p>
        </p:txBody>
      </p:sp>
      <p:sp>
        <p:nvSpPr>
          <p:cNvPr id="14343" name="Rectangle 7"/>
          <p:cNvSpPr>
            <a:spLocks noChangeArrowheads="1"/>
          </p:cNvSpPr>
          <p:nvPr/>
        </p:nvSpPr>
        <p:spPr bwMode="auto">
          <a:xfrm>
            <a:off x="266700" y="2651499"/>
            <a:ext cx="11925300" cy="3293209"/>
          </a:xfrm>
          <a:prstGeom prst="rect">
            <a:avLst/>
          </a:prstGeom>
          <a:noFill/>
          <a:ln w="9525" algn="ctr">
            <a:noFill/>
            <a:miter lim="800000"/>
            <a:headEnd/>
            <a:tailEnd/>
          </a:ln>
        </p:spPr>
        <p:txBody>
          <a:bodyPr>
            <a:spAutoFit/>
          </a:bodyPr>
          <a:lstStyle/>
          <a:p>
            <a:r>
              <a:rPr lang="it-IT" sz="1600" dirty="0" smtClean="0">
                <a:latin typeface="Arial" pitchFamily="34" charset="0"/>
                <a:cs typeface="Arial" pitchFamily="34" charset="0"/>
              </a:rPr>
              <a:t>Giovani </a:t>
            </a:r>
            <a:r>
              <a:rPr lang="it-IT" sz="1600" dirty="0">
                <a:latin typeface="Arial" pitchFamily="34" charset="0"/>
                <a:cs typeface="Arial" pitchFamily="34" charset="0"/>
              </a:rPr>
              <a:t>inoccupati o disoccupati da avviare al lavoro nel settore, ivi compresi i lavoratori extracomunitari;</a:t>
            </a:r>
          </a:p>
          <a:p>
            <a:pPr lvl="1">
              <a:buFontTx/>
              <a:buChar char="•"/>
            </a:pPr>
            <a:r>
              <a:rPr lang="it-IT" sz="1600" dirty="0">
                <a:latin typeface="Arial" pitchFamily="34" charset="0"/>
                <a:cs typeface="Arial" pitchFamily="34" charset="0"/>
              </a:rPr>
              <a:t> Giovani neo-diplomati e neo-laureati</a:t>
            </a:r>
          </a:p>
          <a:p>
            <a:pPr lvl="1">
              <a:buFontTx/>
              <a:buChar char="•"/>
            </a:pPr>
            <a:r>
              <a:rPr lang="it-IT" sz="1600" dirty="0">
                <a:latin typeface="Arial" pitchFamily="34" charset="0"/>
                <a:cs typeface="Arial" pitchFamily="34" charset="0"/>
              </a:rPr>
              <a:t> Giovani titolari di contratto di apprendistato (formazione esterna) o formazione – lavoro (formazione  teorica)</a:t>
            </a:r>
          </a:p>
          <a:p>
            <a:pPr lvl="1">
              <a:buFontTx/>
              <a:buChar char="•"/>
            </a:pPr>
            <a:r>
              <a:rPr lang="it-IT" sz="1600" dirty="0">
                <a:latin typeface="Arial" pitchFamily="34" charset="0"/>
                <a:cs typeface="Arial" pitchFamily="34" charset="0"/>
              </a:rPr>
              <a:t> Personale (operai, impiegati, tecnici e quadri) dipendente da impresa</a:t>
            </a:r>
          </a:p>
          <a:p>
            <a:pPr lvl="1">
              <a:buFontTx/>
              <a:buChar char="•"/>
            </a:pPr>
            <a:r>
              <a:rPr lang="it-IT" sz="1600" dirty="0">
                <a:latin typeface="Arial" pitchFamily="34" charset="0"/>
                <a:cs typeface="Arial" pitchFamily="34" charset="0"/>
              </a:rPr>
              <a:t> Manodopera femminile per facilitarne l’inserimento nel settore</a:t>
            </a:r>
          </a:p>
          <a:p>
            <a:pPr lvl="1">
              <a:buFontTx/>
              <a:buChar char="•"/>
            </a:pPr>
            <a:r>
              <a:rPr lang="it-IT" sz="1600" dirty="0">
                <a:latin typeface="Arial" pitchFamily="34" charset="0"/>
                <a:cs typeface="Arial" pitchFamily="34" charset="0"/>
              </a:rPr>
              <a:t> Lavoratori in mobilità</a:t>
            </a:r>
          </a:p>
          <a:p>
            <a:pPr lvl="1">
              <a:buFontTx/>
              <a:buChar char="•"/>
            </a:pPr>
            <a:r>
              <a:rPr lang="it-IT" sz="1600" dirty="0">
                <a:latin typeface="Arial" pitchFamily="34" charset="0"/>
                <a:cs typeface="Arial" pitchFamily="34" charset="0"/>
              </a:rPr>
              <a:t> Lavoratori in disoccupazione</a:t>
            </a:r>
          </a:p>
          <a:p>
            <a:pPr lvl="1">
              <a:buFontTx/>
              <a:buChar char="•"/>
            </a:pPr>
            <a:r>
              <a:rPr lang="it-IT" sz="1600" dirty="0">
                <a:latin typeface="Arial" pitchFamily="34" charset="0"/>
                <a:cs typeface="Arial" pitchFamily="34" charset="0"/>
              </a:rPr>
              <a:t> Lavoratori in </a:t>
            </a:r>
            <a:r>
              <a:rPr lang="it-IT" sz="1600" dirty="0" err="1">
                <a:latin typeface="Arial" pitchFamily="34" charset="0"/>
                <a:cs typeface="Arial" pitchFamily="34" charset="0"/>
              </a:rPr>
              <a:t>C.I.G</a:t>
            </a:r>
            <a:r>
              <a:rPr lang="it-IT" sz="1600" dirty="0" smtClean="0">
                <a:latin typeface="Arial" pitchFamily="34" charset="0"/>
                <a:cs typeface="Arial" pitchFamily="34" charset="0"/>
              </a:rPr>
              <a:t>.</a:t>
            </a:r>
          </a:p>
          <a:p>
            <a:pPr lvl="1">
              <a:buFontTx/>
              <a:buChar char="•"/>
            </a:pPr>
            <a:endParaRPr lang="it-IT" sz="1600" dirty="0" smtClean="0">
              <a:latin typeface="Arial" pitchFamily="34" charset="0"/>
              <a:cs typeface="Arial" pitchFamily="34" charset="0"/>
            </a:endParaRPr>
          </a:p>
          <a:p>
            <a:pPr lvl="1"/>
            <a:r>
              <a:rPr lang="it-IT" sz="1600" b="1" dirty="0" smtClean="0">
                <a:latin typeface="Arial" pitchFamily="34" charset="0"/>
                <a:cs typeface="Arial" pitchFamily="34" charset="0"/>
              </a:rPr>
              <a:t>ACCREDITAMENTO DELL’ENTE: </a:t>
            </a:r>
          </a:p>
          <a:p>
            <a:pPr marL="538163" lvl="1" indent="179388">
              <a:buFontTx/>
              <a:buChar char="-"/>
            </a:pPr>
            <a:r>
              <a:rPr lang="it-IT" sz="1600" dirty="0" smtClean="0">
                <a:latin typeface="Arial" pitchFamily="34" charset="0"/>
                <a:cs typeface="Arial" pitchFamily="34" charset="0"/>
              </a:rPr>
              <a:t>Formazione</a:t>
            </a:r>
          </a:p>
          <a:p>
            <a:pPr marL="538163" lvl="1" indent="179388">
              <a:buFontTx/>
              <a:buChar char="-"/>
            </a:pPr>
            <a:r>
              <a:rPr lang="it-IT" sz="1600" dirty="0" smtClean="0">
                <a:latin typeface="Arial" pitchFamily="34" charset="0"/>
                <a:cs typeface="Arial" pitchFamily="34" charset="0"/>
              </a:rPr>
              <a:t>Orientamento</a:t>
            </a:r>
          </a:p>
          <a:p>
            <a:pPr marL="538163" lvl="1" indent="179388">
              <a:buFontTx/>
              <a:buChar char="-"/>
            </a:pPr>
            <a:r>
              <a:rPr lang="it-IT" sz="1600" dirty="0" smtClean="0">
                <a:latin typeface="Arial" pitchFamily="34" charset="0"/>
                <a:cs typeface="Arial" pitchFamily="34" charset="0"/>
              </a:rPr>
              <a:t>Servizi al lavoro</a:t>
            </a:r>
          </a:p>
        </p:txBody>
      </p:sp>
      <p:pic>
        <p:nvPicPr>
          <p:cNvPr id="4"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2" cstate="print"/>
          <a:srcRect/>
          <a:stretch>
            <a:fillRect/>
          </a:stretch>
        </p:blipFill>
        <p:spPr bwMode="auto">
          <a:xfrm>
            <a:off x="7962630" y="-170329"/>
            <a:ext cx="1798320" cy="1198880"/>
          </a:xfrm>
          <a:prstGeom prst="rect">
            <a:avLst/>
          </a:prstGeom>
          <a:noFill/>
        </p:spPr>
      </p:pic>
      <p:pic>
        <p:nvPicPr>
          <p:cNvPr id="6" name="Picture 4" descr="Logo Ente Scuola Edile (2)"/>
          <p:cNvPicPr>
            <a:picLocks noChangeAspect="1" noChangeArrowheads="1"/>
          </p:cNvPicPr>
          <p:nvPr/>
        </p:nvPicPr>
        <p:blipFill>
          <a:blip r:embed="rId3" cstate="print"/>
          <a:srcRect/>
          <a:stretch>
            <a:fillRect/>
          </a:stretch>
        </p:blipFill>
        <p:spPr bwMode="auto">
          <a:xfrm>
            <a:off x="493737" y="197761"/>
            <a:ext cx="904757" cy="762000"/>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343">
                                            <p:txEl>
                                              <p:pRg st="1" end="1"/>
                                            </p:txEl>
                                          </p:spTgt>
                                        </p:tgtEl>
                                        <p:attrNameLst>
                                          <p:attrName>style.visibility</p:attrName>
                                        </p:attrNameLst>
                                      </p:cBhvr>
                                      <p:to>
                                        <p:strVal val="visible"/>
                                      </p:to>
                                    </p:set>
                                    <p:anim calcmode="lin" valueType="num">
                                      <p:cBhvr additive="base">
                                        <p:cTn id="11"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343">
                                            <p:txEl>
                                              <p:pRg st="2" end="2"/>
                                            </p:txEl>
                                          </p:spTgt>
                                        </p:tgtEl>
                                        <p:attrNameLst>
                                          <p:attrName>style.visibility</p:attrName>
                                        </p:attrNameLst>
                                      </p:cBhvr>
                                      <p:to>
                                        <p:strVal val="visible"/>
                                      </p:to>
                                    </p:set>
                                    <p:anim calcmode="lin" valueType="num">
                                      <p:cBhvr additive="base">
                                        <p:cTn id="15"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434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343">
                                            <p:txEl>
                                              <p:pRg st="3" end="3"/>
                                            </p:txEl>
                                          </p:spTgt>
                                        </p:tgtEl>
                                        <p:attrNameLst>
                                          <p:attrName>style.visibility</p:attrName>
                                        </p:attrNameLst>
                                      </p:cBhvr>
                                      <p:to>
                                        <p:strVal val="visible"/>
                                      </p:to>
                                    </p:set>
                                    <p:anim calcmode="lin" valueType="num">
                                      <p:cBhvr additive="base">
                                        <p:cTn id="19" dur="500" fill="hold"/>
                                        <p:tgtEl>
                                          <p:spTgt spid="143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343">
                                            <p:txEl>
                                              <p:pRg st="4" end="4"/>
                                            </p:txEl>
                                          </p:spTgt>
                                        </p:tgtEl>
                                        <p:attrNameLst>
                                          <p:attrName>style.visibility</p:attrName>
                                        </p:attrNameLst>
                                      </p:cBhvr>
                                      <p:to>
                                        <p:strVal val="visible"/>
                                      </p:to>
                                    </p:set>
                                    <p:anim calcmode="lin" valueType="num">
                                      <p:cBhvr additive="base">
                                        <p:cTn id="23" dur="500" fill="hold"/>
                                        <p:tgtEl>
                                          <p:spTgt spid="1434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4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4343">
                                            <p:txEl>
                                              <p:pRg st="5" end="5"/>
                                            </p:txEl>
                                          </p:spTgt>
                                        </p:tgtEl>
                                        <p:attrNameLst>
                                          <p:attrName>style.visibility</p:attrName>
                                        </p:attrNameLst>
                                      </p:cBhvr>
                                      <p:to>
                                        <p:strVal val="visible"/>
                                      </p:to>
                                    </p:set>
                                    <p:anim calcmode="lin" valueType="num">
                                      <p:cBhvr additive="base">
                                        <p:cTn id="27" dur="500" fill="hold"/>
                                        <p:tgtEl>
                                          <p:spTgt spid="1434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34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4343">
                                            <p:txEl>
                                              <p:pRg st="6" end="6"/>
                                            </p:txEl>
                                          </p:spTgt>
                                        </p:tgtEl>
                                        <p:attrNameLst>
                                          <p:attrName>style.visibility</p:attrName>
                                        </p:attrNameLst>
                                      </p:cBhvr>
                                      <p:to>
                                        <p:strVal val="visible"/>
                                      </p:to>
                                    </p:set>
                                    <p:anim calcmode="lin" valueType="num">
                                      <p:cBhvr additive="base">
                                        <p:cTn id="31" dur="500" fill="hold"/>
                                        <p:tgtEl>
                                          <p:spTgt spid="1434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4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4343">
                                            <p:txEl>
                                              <p:pRg st="7" end="7"/>
                                            </p:txEl>
                                          </p:spTgt>
                                        </p:tgtEl>
                                        <p:attrNameLst>
                                          <p:attrName>style.visibility</p:attrName>
                                        </p:attrNameLst>
                                      </p:cBhvr>
                                      <p:to>
                                        <p:strVal val="visible"/>
                                      </p:to>
                                    </p:set>
                                    <p:anim calcmode="lin" valueType="num">
                                      <p:cBhvr additive="base">
                                        <p:cTn id="35" dur="500" fill="hold"/>
                                        <p:tgtEl>
                                          <p:spTgt spid="1434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34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4343">
                                            <p:txEl>
                                              <p:pRg st="9" end="9"/>
                                            </p:txEl>
                                          </p:spTgt>
                                        </p:tgtEl>
                                        <p:attrNameLst>
                                          <p:attrName>style.visibility</p:attrName>
                                        </p:attrNameLst>
                                      </p:cBhvr>
                                      <p:to>
                                        <p:strVal val="visible"/>
                                      </p:to>
                                    </p:set>
                                    <p:anim calcmode="lin" valueType="num">
                                      <p:cBhvr additive="base">
                                        <p:cTn id="39" dur="500" fill="hold"/>
                                        <p:tgtEl>
                                          <p:spTgt spid="1434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4343">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4343">
                                            <p:txEl>
                                              <p:pRg st="10" end="10"/>
                                            </p:txEl>
                                          </p:spTgt>
                                        </p:tgtEl>
                                        <p:attrNameLst>
                                          <p:attrName>style.visibility</p:attrName>
                                        </p:attrNameLst>
                                      </p:cBhvr>
                                      <p:to>
                                        <p:strVal val="visible"/>
                                      </p:to>
                                    </p:set>
                                    <p:anim calcmode="lin" valueType="num">
                                      <p:cBhvr additive="base">
                                        <p:cTn id="43" dur="500" fill="hold"/>
                                        <p:tgtEl>
                                          <p:spTgt spid="1434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43">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4343">
                                            <p:txEl>
                                              <p:pRg st="11" end="11"/>
                                            </p:txEl>
                                          </p:spTgt>
                                        </p:tgtEl>
                                        <p:attrNameLst>
                                          <p:attrName>style.visibility</p:attrName>
                                        </p:attrNameLst>
                                      </p:cBhvr>
                                      <p:to>
                                        <p:strVal val="visible"/>
                                      </p:to>
                                    </p:set>
                                    <p:anim calcmode="lin" valueType="num">
                                      <p:cBhvr additive="base">
                                        <p:cTn id="47" dur="500" fill="hold"/>
                                        <p:tgtEl>
                                          <p:spTgt spid="14343">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343">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4343">
                                            <p:txEl>
                                              <p:pRg st="12" end="12"/>
                                            </p:txEl>
                                          </p:spTgt>
                                        </p:tgtEl>
                                        <p:attrNameLst>
                                          <p:attrName>style.visibility</p:attrName>
                                        </p:attrNameLst>
                                      </p:cBhvr>
                                      <p:to>
                                        <p:strVal val="visible"/>
                                      </p:to>
                                    </p:set>
                                    <p:anim calcmode="lin" valueType="num">
                                      <p:cBhvr additive="base">
                                        <p:cTn id="51" dur="500" fill="hold"/>
                                        <p:tgtEl>
                                          <p:spTgt spid="14343">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34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74247" y="1069856"/>
            <a:ext cx="10762939"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222222"/>
                </a:solidFill>
                <a:effectLst/>
                <a:latin typeface="Arial" pitchFamily="34" charset="0"/>
                <a:ea typeface="Times New Roman" pitchFamily="18" charset="0"/>
                <a:cs typeface="Calibri" pitchFamily="34" charset="0"/>
              </a:rPr>
              <a:t>Considerando</a:t>
            </a:r>
            <a:r>
              <a:rPr kumimoji="0" lang="it-IT" sz="1200" b="0" i="0" u="none" strike="noStrike" cap="none" normalizeH="0" dirty="0" smtClean="0">
                <a:ln>
                  <a:noFill/>
                </a:ln>
                <a:solidFill>
                  <a:srgbClr val="222222"/>
                </a:solidFill>
                <a:effectLst/>
                <a:latin typeface="Arial" pitchFamily="34" charset="0"/>
                <a:ea typeface="Times New Roman" pitchFamily="18" charset="0"/>
                <a:cs typeface="Calibri" pitchFamily="34" charset="0"/>
              </a:rPr>
              <a:t> </a:t>
            </a:r>
            <a:r>
              <a:rPr kumimoji="0" lang="it-IT" sz="1200" b="0" i="0" u="none" strike="noStrike" cap="none" normalizeH="0" baseline="0" dirty="0" smtClean="0">
                <a:ln>
                  <a:noFill/>
                </a:ln>
                <a:solidFill>
                  <a:srgbClr val="222222"/>
                </a:solidFill>
                <a:effectLst/>
                <a:latin typeface="Arial" pitchFamily="34" charset="0"/>
                <a:ea typeface="Times New Roman" pitchFamily="18" charset="0"/>
                <a:cs typeface="Calibri" pitchFamily="34" charset="0"/>
              </a:rPr>
              <a:t>che il mercato delle costruzioni è in continua evoluzione e cambiamento, in particolare nelle riqualificazioni del patrimonio esistente e nelle caratteristiche delle nuove costruzioni, </a:t>
            </a:r>
            <a:r>
              <a:rPr kumimoji="0" lang="it-IT" sz="1200" b="1" i="0" u="none" strike="noStrike" cap="none" normalizeH="0" baseline="0" dirty="0" smtClean="0">
                <a:ln>
                  <a:noFill/>
                </a:ln>
                <a:solidFill>
                  <a:srgbClr val="222222"/>
                </a:solidFill>
                <a:effectLst/>
                <a:latin typeface="Arial" pitchFamily="34" charset="0"/>
                <a:ea typeface="Times New Roman" pitchFamily="18" charset="0"/>
                <a:cs typeface="Calibri" pitchFamily="34" charset="0"/>
              </a:rPr>
              <a:t>orientate sempre di più all’Abitare Sostenibile ed al risparmio energetico</a:t>
            </a:r>
            <a:r>
              <a:rPr kumimoji="0" lang="it-IT" sz="1200" b="0" i="0" u="none" strike="noStrike" cap="none" normalizeH="0" baseline="0" dirty="0" smtClean="0">
                <a:ln>
                  <a:noFill/>
                </a:ln>
                <a:solidFill>
                  <a:srgbClr val="222222"/>
                </a:solidFill>
                <a:effectLst/>
                <a:latin typeface="Arial" pitchFamily="34" charset="0"/>
                <a:ea typeface="Times New Roman" pitchFamily="18" charset="0"/>
                <a:cs typeface="Calibri" pitchFamily="34" charset="0"/>
              </a:rPr>
              <a:t>, oltre che alle compatibilità ambientali, il </a:t>
            </a:r>
            <a:r>
              <a:rPr kumimoji="0" lang="it-IT" sz="1200" b="1" i="0" u="none" strike="noStrike" cap="none" normalizeH="0" baseline="0" dirty="0" smtClean="0">
                <a:ln>
                  <a:noFill/>
                </a:ln>
                <a:solidFill>
                  <a:srgbClr val="222222"/>
                </a:solidFill>
                <a:effectLst/>
                <a:latin typeface="Arial" pitchFamily="34" charset="0"/>
                <a:ea typeface="Times New Roman" pitchFamily="18" charset="0"/>
                <a:cs typeface="Calibri" pitchFamily="34" charset="0"/>
              </a:rPr>
              <a:t>settore della bioedilizia sta vivendo un importante fase di sviluppo e di crescita. </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1200" b="1" dirty="0" smtClean="0">
              <a:solidFill>
                <a:srgbClr val="222222"/>
              </a:solidFill>
              <a:latin typeface="Arial"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it-IT" sz="1200" dirty="0" smtClean="0">
                <a:solidFill>
                  <a:srgbClr val="222222"/>
                </a:solidFill>
                <a:latin typeface="Arial" pitchFamily="34" charset="0"/>
                <a:ea typeface="Times New Roman" pitchFamily="18" charset="0"/>
                <a:cs typeface="Calibri" pitchFamily="34" charset="0"/>
              </a:rPr>
              <a:t>Proprio per questo L’Ente Scuola Edile da tempo ha già messo a catalogo percorsi formativi finalizzati alla crescita professionale degli operatori del settore.</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1200" dirty="0" smtClean="0">
              <a:solidFill>
                <a:srgbClr val="222222"/>
              </a:solidFill>
              <a:latin typeface="Arial"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it-IT" sz="1200" dirty="0" smtClean="0">
                <a:solidFill>
                  <a:srgbClr val="222222"/>
                </a:solidFill>
                <a:latin typeface="Arial" pitchFamily="34" charset="0"/>
                <a:ea typeface="Times New Roman" pitchFamily="18" charset="0"/>
                <a:cs typeface="Calibri" pitchFamily="34" charset="0"/>
              </a:rPr>
              <a:t>Due progetti importanti sono stati:</a:t>
            </a:r>
          </a:p>
          <a:p>
            <a:pPr lvl="2" indent="0" algn="just" fontAlgn="base" hangingPunct="1">
              <a:spcBef>
                <a:spcPct val="0"/>
              </a:spcBef>
              <a:spcAft>
                <a:spcPct val="0"/>
              </a:spcAft>
              <a:buFontTx/>
              <a:buChar char="-"/>
            </a:pPr>
            <a:r>
              <a:rPr lang="it-IT" sz="1200" dirty="0" smtClean="0">
                <a:solidFill>
                  <a:srgbClr val="222222"/>
                </a:solidFill>
                <a:latin typeface="Arial" pitchFamily="34" charset="0"/>
                <a:ea typeface="Times New Roman" pitchFamily="18" charset="0"/>
                <a:cs typeface="Calibri" pitchFamily="34" charset="0"/>
              </a:rPr>
              <a:t>Il progetto Europeo </a:t>
            </a:r>
            <a:r>
              <a:rPr lang="it-IT" sz="1200" dirty="0" err="1" smtClean="0">
                <a:solidFill>
                  <a:srgbClr val="222222"/>
                </a:solidFill>
                <a:latin typeface="Arial" pitchFamily="34" charset="0"/>
                <a:ea typeface="Times New Roman" pitchFamily="18" charset="0"/>
                <a:cs typeface="Calibri" pitchFamily="34" charset="0"/>
              </a:rPr>
              <a:t>E-skill</a:t>
            </a:r>
            <a:r>
              <a:rPr lang="it-IT" sz="1200" dirty="0" smtClean="0">
                <a:solidFill>
                  <a:srgbClr val="222222"/>
                </a:solidFill>
                <a:latin typeface="Arial" pitchFamily="34" charset="0"/>
                <a:ea typeface="Times New Roman" pitchFamily="18" charset="0"/>
                <a:cs typeface="Calibri" pitchFamily="34" charset="0"/>
              </a:rPr>
              <a:t> – primo progetto pilota realizzato dalla Scuola Edile di Cuneo nel 2013</a:t>
            </a:r>
          </a:p>
          <a:p>
            <a:pPr marL="0" marR="0" lvl="0" indent="0" algn="just" defTabSz="914400" rtl="0" eaLnBrk="1" fontAlgn="base" latinLnBrk="0" hangingPunct="1">
              <a:lnSpc>
                <a:spcPct val="100000"/>
              </a:lnSpc>
              <a:spcBef>
                <a:spcPct val="0"/>
              </a:spcBef>
              <a:spcAft>
                <a:spcPct val="0"/>
              </a:spcAft>
              <a:buClrTx/>
              <a:buSzTx/>
              <a:buFontTx/>
              <a:buChar char="-"/>
              <a:tabLst/>
            </a:pPr>
            <a:r>
              <a:rPr lang="it-IT" sz="1200" dirty="0" smtClean="0">
                <a:solidFill>
                  <a:srgbClr val="222222"/>
                </a:solidFill>
                <a:latin typeface="Arial" pitchFamily="34" charset="0"/>
                <a:ea typeface="Times New Roman" pitchFamily="18" charset="0"/>
                <a:cs typeface="Calibri" pitchFamily="34" charset="0"/>
              </a:rPr>
              <a:t>Il progetto Europeo </a:t>
            </a:r>
            <a:r>
              <a:rPr lang="it-IT" sz="1200" dirty="0" err="1" smtClean="0">
                <a:solidFill>
                  <a:srgbClr val="222222"/>
                </a:solidFill>
                <a:latin typeface="Arial" pitchFamily="34" charset="0"/>
                <a:ea typeface="Times New Roman" pitchFamily="18" charset="0"/>
                <a:cs typeface="Calibri" pitchFamily="34" charset="0"/>
              </a:rPr>
              <a:t>I-TOWN</a:t>
            </a:r>
            <a:r>
              <a:rPr lang="it-IT" sz="1200" dirty="0" smtClean="0">
                <a:solidFill>
                  <a:srgbClr val="222222"/>
                </a:solidFill>
                <a:latin typeface="Arial" pitchFamily="34" charset="0"/>
                <a:ea typeface="Times New Roman" pitchFamily="18" charset="0"/>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1200" dirty="0" smtClean="0">
              <a:solidFill>
                <a:srgbClr val="222222"/>
              </a:solidFill>
              <a:latin typeface="Arial" pitchFamily="34" charset="0"/>
              <a:ea typeface="Times New Roman" pitchFamily="18" charset="0"/>
              <a:cs typeface="Calibri" pitchFamily="34" charset="0"/>
            </a:endParaRPr>
          </a:p>
          <a:p>
            <a:pPr marL="36000" marR="0" lvl="0" indent="0" algn="just" defTabSz="914400" rtl="0" eaLnBrk="1" fontAlgn="base" latinLnBrk="0" hangingPunct="1">
              <a:spcBef>
                <a:spcPts val="600"/>
              </a:spcBef>
              <a:spcAft>
                <a:spcPts val="600"/>
              </a:spcAft>
              <a:buClrTx/>
              <a:buSzTx/>
              <a:buFontTx/>
              <a:buNone/>
              <a:tabLst/>
            </a:pPr>
            <a:r>
              <a:rPr lang="it-IT" sz="1200" b="1" u="sng" dirty="0" smtClean="0">
                <a:solidFill>
                  <a:srgbClr val="222222"/>
                </a:solidFill>
                <a:latin typeface="Arial" pitchFamily="34" charset="0"/>
                <a:ea typeface="Times New Roman" pitchFamily="18" charset="0"/>
                <a:cs typeface="Calibri" pitchFamily="34" charset="0"/>
              </a:rPr>
              <a:t>Punti salienti</a:t>
            </a:r>
            <a:r>
              <a:rPr lang="it-IT" sz="1200" dirty="0" smtClean="0">
                <a:solidFill>
                  <a:srgbClr val="222222"/>
                </a:solidFill>
                <a:latin typeface="Arial" pitchFamily="34" charset="0"/>
                <a:ea typeface="Times New Roman" pitchFamily="18" charset="0"/>
                <a:cs typeface="Calibri" pitchFamily="34" charset="0"/>
              </a:rPr>
              <a:t>:</a:t>
            </a:r>
          </a:p>
          <a:p>
            <a:pPr marL="36000" algn="just" fontAlgn="base" hangingPunct="1">
              <a:spcBef>
                <a:spcPts val="600"/>
              </a:spcBef>
              <a:spcAft>
                <a:spcPts val="600"/>
              </a:spcAft>
            </a:pPr>
            <a:r>
              <a:rPr lang="it-IT" sz="1200" dirty="0" smtClean="0">
                <a:solidFill>
                  <a:srgbClr val="222222"/>
                </a:solidFill>
                <a:latin typeface="Arial" pitchFamily="34" charset="0"/>
                <a:ea typeface="Times New Roman" pitchFamily="18" charset="0"/>
                <a:cs typeface="Calibri" pitchFamily="34" charset="0"/>
              </a:rPr>
              <a:t>- I corsi di </a:t>
            </a:r>
            <a:r>
              <a:rPr lang="it-IT" sz="1200" b="1" dirty="0" smtClean="0">
                <a:solidFill>
                  <a:srgbClr val="222222"/>
                </a:solidFill>
                <a:latin typeface="Arial" pitchFamily="34" charset="0"/>
                <a:ea typeface="Times New Roman" pitchFamily="18" charset="0"/>
                <a:cs typeface="Calibri" pitchFamily="34" charset="0"/>
              </a:rPr>
              <a:t>formazione</a:t>
            </a:r>
            <a:r>
              <a:rPr lang="it-IT" sz="1200" dirty="0" smtClean="0">
                <a:solidFill>
                  <a:srgbClr val="222222"/>
                </a:solidFill>
                <a:latin typeface="Arial" pitchFamily="34" charset="0"/>
                <a:ea typeface="Times New Roman" pitchFamily="18" charset="0"/>
                <a:cs typeface="Calibri" pitchFamily="34" charset="0"/>
              </a:rPr>
              <a:t> vogliono essere un </a:t>
            </a:r>
            <a:r>
              <a:rPr lang="it-IT" sz="1200" b="1" dirty="0" smtClean="0">
                <a:solidFill>
                  <a:srgbClr val="222222"/>
                </a:solidFill>
                <a:latin typeface="Arial" pitchFamily="34" charset="0"/>
                <a:ea typeface="Times New Roman" pitchFamily="18" charset="0"/>
                <a:cs typeface="Calibri" pitchFamily="34" charset="0"/>
              </a:rPr>
              <a:t>investimento per la sostenibilità </a:t>
            </a:r>
            <a:r>
              <a:rPr lang="it-IT" sz="1200" dirty="0" smtClean="0">
                <a:solidFill>
                  <a:srgbClr val="222222"/>
                </a:solidFill>
                <a:latin typeface="Arial" pitchFamily="34" charset="0"/>
                <a:ea typeface="Times New Roman" pitchFamily="18" charset="0"/>
                <a:cs typeface="Calibri" pitchFamily="34" charset="0"/>
              </a:rPr>
              <a:t>da attuare attraverso processi evolutivi che generano </a:t>
            </a:r>
            <a:r>
              <a:rPr lang="it-IT" sz="1200" b="1" dirty="0" smtClean="0">
                <a:solidFill>
                  <a:srgbClr val="222222"/>
                </a:solidFill>
                <a:latin typeface="Arial" pitchFamily="34" charset="0"/>
                <a:ea typeface="Times New Roman" pitchFamily="18" charset="0"/>
                <a:cs typeface="Calibri" pitchFamily="34" charset="0"/>
              </a:rPr>
              <a:t>competenze di alta qualità</a:t>
            </a:r>
            <a:r>
              <a:rPr lang="it-IT" sz="1200" dirty="0" smtClean="0">
                <a:solidFill>
                  <a:srgbClr val="222222"/>
                </a:solidFill>
                <a:latin typeface="Arial" pitchFamily="34" charset="0"/>
                <a:ea typeface="Times New Roman" pitchFamily="18" charset="0"/>
                <a:cs typeface="Calibri" pitchFamily="34" charset="0"/>
              </a:rPr>
              <a:t>. I programmi di formazione sono basati sul </a:t>
            </a:r>
            <a:r>
              <a:rPr lang="it-IT" sz="1200" u="sng" dirty="0" smtClean="0">
                <a:solidFill>
                  <a:srgbClr val="222222"/>
                </a:solidFill>
                <a:latin typeface="Arial" pitchFamily="34" charset="0"/>
                <a:ea typeface="Times New Roman" pitchFamily="18" charset="0"/>
                <a:cs typeface="Calibri" pitchFamily="34" charset="0"/>
              </a:rPr>
              <a:t>rapporto ben bilanciato tra teoria e pratica</a:t>
            </a:r>
            <a:r>
              <a:rPr lang="it-IT" sz="1200" dirty="0" smtClean="0">
                <a:solidFill>
                  <a:srgbClr val="222222"/>
                </a:solidFill>
                <a:latin typeface="Arial" pitchFamily="34" charset="0"/>
                <a:ea typeface="Times New Roman" pitchFamily="18" charset="0"/>
                <a:cs typeface="Calibri" pitchFamily="34" charset="0"/>
              </a:rPr>
              <a:t>. Il principio educativo che ispira l'approccio formativo può essere riassunto con il motto “</a:t>
            </a:r>
            <a:r>
              <a:rPr lang="it-IT" sz="1200" b="1" i="1" dirty="0" smtClean="0">
                <a:solidFill>
                  <a:srgbClr val="222222"/>
                </a:solidFill>
                <a:latin typeface="Arial" pitchFamily="34" charset="0"/>
                <a:ea typeface="Times New Roman" pitchFamily="18" charset="0"/>
                <a:cs typeface="Calibri" pitchFamily="34" charset="0"/>
              </a:rPr>
              <a:t>Apprendi con le mani</a:t>
            </a:r>
            <a:r>
              <a:rPr lang="it-IT" sz="1200" dirty="0" smtClean="0">
                <a:solidFill>
                  <a:srgbClr val="222222"/>
                </a:solidFill>
                <a:latin typeface="Arial" pitchFamily="34" charset="0"/>
                <a:ea typeface="Times New Roman" pitchFamily="18" charset="0"/>
                <a:cs typeface="Calibri" pitchFamily="34" charset="0"/>
              </a:rPr>
              <a:t>”. I corsi, infatti, si svolgono soprattutto in aule attrezzate per le dimostrazioni e in laboratori, dove si mettono in pratica le nozioni apprese.</a:t>
            </a:r>
          </a:p>
          <a:p>
            <a:pPr marL="36000" lvl="0">
              <a:spcBef>
                <a:spcPts val="600"/>
              </a:spcBef>
              <a:spcAft>
                <a:spcPts val="600"/>
              </a:spcAft>
            </a:pPr>
            <a:r>
              <a:rPr lang="it-IT" sz="1200" dirty="0" smtClean="0">
                <a:solidFill>
                  <a:srgbClr val="222222"/>
                </a:solidFill>
                <a:latin typeface="Arial" pitchFamily="34" charset="0"/>
                <a:ea typeface="Times New Roman" pitchFamily="18" charset="0"/>
                <a:cs typeface="Calibri" pitchFamily="34" charset="0"/>
              </a:rPr>
              <a:t>- </a:t>
            </a:r>
            <a:r>
              <a:rPr lang="it-IT" sz="1200" b="1" dirty="0" smtClean="0">
                <a:solidFill>
                  <a:srgbClr val="222222"/>
                </a:solidFill>
                <a:latin typeface="Arial" pitchFamily="34" charset="0"/>
                <a:ea typeface="Times New Roman" pitchFamily="18" charset="0"/>
                <a:cs typeface="Calibri" pitchFamily="34" charset="0"/>
              </a:rPr>
              <a:t>Formazione dei lavoratori:</a:t>
            </a:r>
            <a:r>
              <a:rPr lang="it-IT" sz="1200" dirty="0" smtClean="0">
                <a:solidFill>
                  <a:srgbClr val="222222"/>
                </a:solidFill>
                <a:latin typeface="Arial" pitchFamily="34" charset="0"/>
                <a:ea typeface="Times New Roman" pitchFamily="18" charset="0"/>
                <a:cs typeface="Calibri" pitchFamily="34" charset="0"/>
              </a:rPr>
              <a:t> punto di partenza è stato l'elenco nazionale delle </a:t>
            </a:r>
            <a:r>
              <a:rPr lang="it-IT" sz="1200" b="1" dirty="0" smtClean="0">
                <a:solidFill>
                  <a:srgbClr val="222222"/>
                </a:solidFill>
                <a:latin typeface="Arial" pitchFamily="34" charset="0"/>
                <a:ea typeface="Times New Roman" pitchFamily="18" charset="0"/>
                <a:cs typeface="Calibri" pitchFamily="34" charset="0"/>
              </a:rPr>
              <a:t>qualifiche</a:t>
            </a:r>
            <a:r>
              <a:rPr lang="it-IT" sz="1200" dirty="0" smtClean="0">
                <a:solidFill>
                  <a:srgbClr val="222222"/>
                </a:solidFill>
                <a:latin typeface="Arial" pitchFamily="34" charset="0"/>
                <a:ea typeface="Times New Roman" pitchFamily="18" charset="0"/>
                <a:cs typeface="Calibri" pitchFamily="34" charset="0"/>
              </a:rPr>
              <a:t> già approvato dalle </a:t>
            </a:r>
            <a:r>
              <a:rPr lang="it-IT" sz="1200" b="1" dirty="0" smtClean="0">
                <a:solidFill>
                  <a:srgbClr val="222222"/>
                </a:solidFill>
                <a:latin typeface="Arial" pitchFamily="34" charset="0"/>
                <a:ea typeface="Times New Roman" pitchFamily="18" charset="0"/>
                <a:cs typeface="Calibri" pitchFamily="34" charset="0"/>
              </a:rPr>
              <a:t>regioni </a:t>
            </a:r>
            <a:r>
              <a:rPr lang="it-IT" sz="1200" dirty="0" smtClean="0">
                <a:solidFill>
                  <a:srgbClr val="222222"/>
                </a:solidFill>
                <a:latin typeface="Arial" pitchFamily="34" charset="0"/>
                <a:ea typeface="Times New Roman" pitchFamily="18" charset="0"/>
                <a:cs typeface="Calibri" pitchFamily="34" charset="0"/>
              </a:rPr>
              <a:t>e dalle province autonome. Sono state effettuate delle rilevazioni iniziali sulle </a:t>
            </a:r>
            <a:r>
              <a:rPr lang="it-IT" sz="1200" b="1" dirty="0" smtClean="0">
                <a:solidFill>
                  <a:srgbClr val="222222"/>
                </a:solidFill>
                <a:latin typeface="Arial" pitchFamily="34" charset="0"/>
                <a:ea typeface="Times New Roman" pitchFamily="18" charset="0"/>
                <a:cs typeface="Calibri" pitchFamily="34" charset="0"/>
              </a:rPr>
              <a:t>conoscenze, competenze e abilità esistenti </a:t>
            </a:r>
            <a:r>
              <a:rPr lang="it-IT" sz="1200" dirty="0" smtClean="0">
                <a:solidFill>
                  <a:srgbClr val="222222"/>
                </a:solidFill>
                <a:latin typeface="Arial" pitchFamily="34" charset="0"/>
                <a:ea typeface="Times New Roman" pitchFamily="18" charset="0"/>
                <a:cs typeface="Calibri" pitchFamily="34" charset="0"/>
              </a:rPr>
              <a:t>e completate con una formazione adeguata per l’inserimento lavorativo.</a:t>
            </a:r>
          </a:p>
          <a:p>
            <a:pPr marL="36000" lvl="0">
              <a:spcBef>
                <a:spcPts val="600"/>
              </a:spcBef>
              <a:spcAft>
                <a:spcPts val="600"/>
              </a:spcAft>
            </a:pPr>
            <a:r>
              <a:rPr lang="it-IT" sz="1200" dirty="0" smtClean="0">
                <a:solidFill>
                  <a:srgbClr val="222222"/>
                </a:solidFill>
                <a:latin typeface="Arial" pitchFamily="34" charset="0"/>
                <a:ea typeface="Times New Roman" pitchFamily="18" charset="0"/>
                <a:cs typeface="Calibri" pitchFamily="34" charset="0"/>
              </a:rPr>
              <a:t>- </a:t>
            </a:r>
            <a:r>
              <a:rPr lang="it-IT" sz="1200" b="1" dirty="0" smtClean="0">
                <a:solidFill>
                  <a:srgbClr val="222222"/>
                </a:solidFill>
                <a:latin typeface="Arial" pitchFamily="34" charset="0"/>
                <a:ea typeface="Times New Roman" pitchFamily="18" charset="0"/>
                <a:cs typeface="Calibri" pitchFamily="34" charset="0"/>
              </a:rPr>
              <a:t>Formazione dei formatori</a:t>
            </a:r>
            <a:r>
              <a:rPr lang="it-IT" sz="1200" dirty="0" smtClean="0">
                <a:solidFill>
                  <a:srgbClr val="222222"/>
                </a:solidFill>
                <a:latin typeface="Arial" pitchFamily="34" charset="0"/>
                <a:ea typeface="Times New Roman" pitchFamily="18" charset="0"/>
                <a:cs typeface="Calibri" pitchFamily="34" charset="0"/>
              </a:rPr>
              <a:t>: una azione </a:t>
            </a:r>
            <a:r>
              <a:rPr lang="it-IT" sz="1200" b="1" dirty="0" smtClean="0">
                <a:solidFill>
                  <a:srgbClr val="222222"/>
                </a:solidFill>
                <a:latin typeface="Arial" pitchFamily="34" charset="0"/>
                <a:ea typeface="Times New Roman" pitchFamily="18" charset="0"/>
                <a:cs typeface="Calibri" pitchFamily="34" charset="0"/>
              </a:rPr>
              <a:t>chiave è stata la formazione dei docenti </a:t>
            </a:r>
            <a:r>
              <a:rPr lang="it-IT" sz="1200" dirty="0" smtClean="0">
                <a:solidFill>
                  <a:srgbClr val="222222"/>
                </a:solidFill>
                <a:latin typeface="Arial" pitchFamily="34" charset="0"/>
                <a:ea typeface="Times New Roman" pitchFamily="18" charset="0"/>
                <a:cs typeface="Calibri" pitchFamily="34" charset="0"/>
              </a:rPr>
              <a:t>delle aree professionali del settore edile. Sono state sviluppate </a:t>
            </a:r>
            <a:r>
              <a:rPr lang="it-IT" sz="1200" b="1" i="1" dirty="0" smtClean="0">
                <a:solidFill>
                  <a:srgbClr val="222222"/>
                </a:solidFill>
                <a:latin typeface="Arial" pitchFamily="34" charset="0"/>
                <a:ea typeface="Times New Roman" pitchFamily="18" charset="0"/>
                <a:cs typeface="Calibri" pitchFamily="34" charset="0"/>
              </a:rPr>
              <a:t>metodologie innovative e contenuti tecnici </a:t>
            </a:r>
            <a:r>
              <a:rPr lang="it-IT" sz="1200" dirty="0" smtClean="0">
                <a:solidFill>
                  <a:srgbClr val="222222"/>
                </a:solidFill>
                <a:latin typeface="Arial" pitchFamily="34" charset="0"/>
                <a:ea typeface="Times New Roman" pitchFamily="18" charset="0"/>
                <a:cs typeface="Calibri" pitchFamily="34" charset="0"/>
              </a:rPr>
              <a:t>poi trasferite ai formatori.</a:t>
            </a:r>
          </a:p>
          <a:p>
            <a:pPr marL="36000" lvl="0">
              <a:spcBef>
                <a:spcPts val="600"/>
              </a:spcBef>
              <a:spcAft>
                <a:spcPts val="600"/>
              </a:spcAft>
            </a:pPr>
            <a:r>
              <a:rPr lang="it-IT" sz="1200" dirty="0" smtClean="0">
                <a:solidFill>
                  <a:srgbClr val="222222"/>
                </a:solidFill>
                <a:latin typeface="Arial" pitchFamily="34" charset="0"/>
                <a:ea typeface="Times New Roman" pitchFamily="18" charset="0"/>
                <a:cs typeface="Calibri" pitchFamily="34" charset="0"/>
              </a:rPr>
              <a:t>- </a:t>
            </a:r>
            <a:r>
              <a:rPr lang="it-IT" sz="1200" b="1" dirty="0" smtClean="0">
                <a:solidFill>
                  <a:srgbClr val="222222"/>
                </a:solidFill>
                <a:latin typeface="Arial" pitchFamily="34" charset="0"/>
                <a:ea typeface="Times New Roman" pitchFamily="18" charset="0"/>
                <a:cs typeface="Calibri" pitchFamily="34" charset="0"/>
              </a:rPr>
              <a:t>Certificazione e qualifica dei lavoratori</a:t>
            </a:r>
            <a:r>
              <a:rPr lang="it-IT" sz="1200" dirty="0" smtClean="0">
                <a:solidFill>
                  <a:srgbClr val="222222"/>
                </a:solidFill>
                <a:latin typeface="Arial" pitchFamily="34" charset="0"/>
                <a:ea typeface="Times New Roman" pitchFamily="18" charset="0"/>
                <a:cs typeface="Calibri" pitchFamily="34" charset="0"/>
              </a:rPr>
              <a:t>: il riconoscimento e la validazione di sistemi ottimizzati dal progetto sono stati realizzati tenendo conto degli standard richiesti dal recente decreto legge del 16 gennaio 2013. </a:t>
            </a:r>
            <a:r>
              <a:rPr lang="it-IT" sz="1200" b="1" dirty="0" smtClean="0">
                <a:solidFill>
                  <a:srgbClr val="222222"/>
                </a:solidFill>
                <a:latin typeface="Arial" pitchFamily="34" charset="0"/>
                <a:ea typeface="Times New Roman" pitchFamily="18" charset="0"/>
                <a:cs typeface="Calibri" pitchFamily="34" charset="0"/>
              </a:rPr>
              <a:t>Valutare l'apprendimento formale, informale e non formale </a:t>
            </a:r>
            <a:r>
              <a:rPr lang="it-IT" sz="1200" dirty="0" smtClean="0">
                <a:solidFill>
                  <a:srgbClr val="222222"/>
                </a:solidFill>
                <a:latin typeface="Arial" pitchFamily="34" charset="0"/>
                <a:ea typeface="Times New Roman" pitchFamily="18" charset="0"/>
                <a:cs typeface="Calibri" pitchFamily="34" charset="0"/>
              </a:rPr>
              <a:t>a garanzia della qualità dei processi formativi.</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1200" dirty="0" smtClean="0">
              <a:solidFill>
                <a:srgbClr val="222222"/>
              </a:solidFill>
              <a:latin typeface="Arial" pitchFamily="34" charset="0"/>
              <a:ea typeface="Times New Roman" pitchFamily="18" charset="0"/>
              <a:cs typeface="Calibri" pitchFamily="34" charset="0"/>
            </a:endParaRPr>
          </a:p>
        </p:txBody>
      </p:sp>
      <p:pic>
        <p:nvPicPr>
          <p:cNvPr id="3" name="Picture 3" descr="\\SERVESE\doccomuni\SCUOLA EDILE\PROGETTI VARI\ECOBATI - camera di commercio\EVENTI\PRESENTAZIONE PREZZIARIO MAGGIO 2019 CMERA DI COMMERCIO\LOGHI COMITATO TECNICO PREZZIARIO\camera di commercio.jpg"/>
          <p:cNvPicPr>
            <a:picLocks noChangeAspect="1" noChangeArrowheads="1"/>
          </p:cNvPicPr>
          <p:nvPr/>
        </p:nvPicPr>
        <p:blipFill>
          <a:blip r:embed="rId2" cstate="print"/>
          <a:srcRect/>
          <a:stretch>
            <a:fillRect/>
          </a:stretch>
        </p:blipFill>
        <p:spPr bwMode="auto">
          <a:xfrm>
            <a:off x="7962630" y="-170329"/>
            <a:ext cx="1798320" cy="1198880"/>
          </a:xfrm>
          <a:prstGeom prst="rect">
            <a:avLst/>
          </a:prstGeom>
          <a:noFill/>
        </p:spPr>
      </p:pic>
      <p:pic>
        <p:nvPicPr>
          <p:cNvPr id="5" name="Picture 4" descr="Logo Ente Scuola Edile (2)"/>
          <p:cNvPicPr>
            <a:picLocks noChangeAspect="1" noChangeArrowheads="1"/>
          </p:cNvPicPr>
          <p:nvPr/>
        </p:nvPicPr>
        <p:blipFill>
          <a:blip r:embed="rId3" cstate="print"/>
          <a:srcRect/>
          <a:stretch>
            <a:fillRect/>
          </a:stretch>
        </p:blipFill>
        <p:spPr bwMode="auto">
          <a:xfrm>
            <a:off x="493737" y="197761"/>
            <a:ext cx="904757" cy="762000"/>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a:stretch>
            <a:fillRect/>
          </a:stretch>
        </p:blipFill>
        <p:spPr bwMode="auto">
          <a:xfrm>
            <a:off x="9710930" y="0"/>
            <a:ext cx="2337952" cy="660209"/>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249</TotalTime>
  <Words>1060</Words>
  <Application>Microsoft Office PowerPoint</Application>
  <PresentationFormat>Personalizzato</PresentationFormat>
  <Paragraphs>295</Paragraphs>
  <Slides>21</Slides>
  <Notes>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21</vt:i4>
      </vt:variant>
    </vt:vector>
  </HeadingPairs>
  <TitlesOfParts>
    <vt:vector size="23" baseType="lpstr">
      <vt:lpstr>Loggia</vt:lpstr>
      <vt:lpstr>Acrobat Document</vt:lpstr>
      <vt:lpstr>Diapositiva 1</vt:lpstr>
      <vt:lpstr>Diapositiva 2</vt:lpstr>
      <vt:lpstr>Diapositiva 3</vt:lpstr>
      <vt:lpstr>Diapositiva 4</vt:lpstr>
      <vt:lpstr>Diapositiva 5</vt:lpstr>
      <vt:lpstr>Diapositiva 6</vt:lpstr>
      <vt:lpstr>Diapositiva 7</vt:lpstr>
      <vt:lpstr>La Formazione è rivolta a:</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Per qualsiasi informazione rivolgersi 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progettazione</cp:lastModifiedBy>
  <cp:revision>38</cp:revision>
  <dcterms:modified xsi:type="dcterms:W3CDTF">2019-05-06T06:31:18Z</dcterms:modified>
</cp:coreProperties>
</file>